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2" r:id="rId1"/>
  </p:sldMasterIdLst>
  <p:notesMasterIdLst>
    <p:notesMasterId r:id="rId76"/>
  </p:notesMasterIdLst>
  <p:handoutMasterIdLst>
    <p:handoutMasterId r:id="rId77"/>
  </p:handoutMasterIdLst>
  <p:sldIdLst>
    <p:sldId id="256" r:id="rId2"/>
    <p:sldId id="398" r:id="rId3"/>
    <p:sldId id="257" r:id="rId4"/>
    <p:sldId id="258" r:id="rId5"/>
    <p:sldId id="259" r:id="rId6"/>
    <p:sldId id="291" r:id="rId7"/>
    <p:sldId id="402" r:id="rId8"/>
    <p:sldId id="307" r:id="rId9"/>
    <p:sldId id="266" r:id="rId10"/>
    <p:sldId id="403" r:id="rId11"/>
    <p:sldId id="308" r:id="rId12"/>
    <p:sldId id="401" r:id="rId13"/>
    <p:sldId id="400" r:id="rId14"/>
    <p:sldId id="309" r:id="rId15"/>
    <p:sldId id="267" r:id="rId16"/>
    <p:sldId id="399" r:id="rId17"/>
    <p:sldId id="423" r:id="rId18"/>
    <p:sldId id="268" r:id="rId19"/>
    <p:sldId id="269" r:id="rId20"/>
    <p:sldId id="270" r:id="rId21"/>
    <p:sldId id="426" r:id="rId22"/>
    <p:sldId id="425" r:id="rId23"/>
    <p:sldId id="271" r:id="rId24"/>
    <p:sldId id="272" r:id="rId25"/>
    <p:sldId id="424" r:id="rId26"/>
    <p:sldId id="427" r:id="rId27"/>
    <p:sldId id="273" r:id="rId28"/>
    <p:sldId id="428" r:id="rId29"/>
    <p:sldId id="275" r:id="rId30"/>
    <p:sldId id="276" r:id="rId31"/>
    <p:sldId id="277" r:id="rId32"/>
    <p:sldId id="429" r:id="rId33"/>
    <p:sldId id="430" r:id="rId34"/>
    <p:sldId id="274" r:id="rId35"/>
    <p:sldId id="315" r:id="rId36"/>
    <p:sldId id="279" r:id="rId37"/>
    <p:sldId id="325" r:id="rId38"/>
    <p:sldId id="280" r:id="rId39"/>
    <p:sldId id="326" r:id="rId40"/>
    <p:sldId id="404" r:id="rId41"/>
    <p:sldId id="281" r:id="rId42"/>
    <p:sldId id="431" r:id="rId43"/>
    <p:sldId id="282" r:id="rId44"/>
    <p:sldId id="327" r:id="rId45"/>
    <p:sldId id="328" r:id="rId46"/>
    <p:sldId id="329" r:id="rId47"/>
    <p:sldId id="295" r:id="rId48"/>
    <p:sldId id="283" r:id="rId49"/>
    <p:sldId id="330" r:id="rId50"/>
    <p:sldId id="331" r:id="rId51"/>
    <p:sldId id="332" r:id="rId52"/>
    <p:sldId id="333" r:id="rId53"/>
    <p:sldId id="334" r:id="rId54"/>
    <p:sldId id="343" r:id="rId55"/>
    <p:sldId id="344" r:id="rId56"/>
    <p:sldId id="345" r:id="rId57"/>
    <p:sldId id="346" r:id="rId58"/>
    <p:sldId id="347" r:id="rId59"/>
    <p:sldId id="337" r:id="rId60"/>
    <p:sldId id="338" r:id="rId61"/>
    <p:sldId id="339" r:id="rId62"/>
    <p:sldId id="340" r:id="rId63"/>
    <p:sldId id="341" r:id="rId64"/>
    <p:sldId id="342" r:id="rId65"/>
    <p:sldId id="298" r:id="rId66"/>
    <p:sldId id="355" r:id="rId67"/>
    <p:sldId id="299" r:id="rId68"/>
    <p:sldId id="358" r:id="rId69"/>
    <p:sldId id="359" r:id="rId70"/>
    <p:sldId id="357" r:id="rId71"/>
    <p:sldId id="364" r:id="rId72"/>
    <p:sldId id="365" r:id="rId73"/>
    <p:sldId id="394" r:id="rId74"/>
    <p:sldId id="393" r:id="rId7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CC0000"/>
    <a:srgbClr val="00FFCC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997" autoAdjust="0"/>
    <p:restoredTop sz="94747" autoAdjust="0"/>
  </p:normalViewPr>
  <p:slideViewPr>
    <p:cSldViewPr>
      <p:cViewPr varScale="1">
        <p:scale>
          <a:sx n="65" d="100"/>
          <a:sy n="65" d="100"/>
        </p:scale>
        <p:origin x="-26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80" Type="http://schemas.openxmlformats.org/officeDocument/2006/relationships/viewProps" Target="viewProps.xml"/><Relationship Id="rId81" Type="http://schemas.openxmlformats.org/officeDocument/2006/relationships/theme" Target="theme/theme1.xml"/><Relationship Id="rId82" Type="http://schemas.openxmlformats.org/officeDocument/2006/relationships/tableStyles" Target="tableStyles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notesMaster" Target="notesMasters/notesMaster1.xml"/><Relationship Id="rId77" Type="http://schemas.openxmlformats.org/officeDocument/2006/relationships/handoutMaster" Target="handoutMasters/handoutMaster1.xml"/><Relationship Id="rId78" Type="http://schemas.openxmlformats.org/officeDocument/2006/relationships/printerSettings" Target="printerSettings/printerSettings1.bin"/><Relationship Id="rId79" Type="http://schemas.openxmlformats.org/officeDocument/2006/relationships/presProps" Target="presProp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image" Target="../media/image17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98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98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3334186-2AA9-45CD-9D46-40C9140630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9402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2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22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7F33A1D-0599-41E4-BF02-71B2078D85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9335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5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5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5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6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6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6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6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_rels/notesSlide6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8.xml"/></Relationships>
</file>

<file path=ppt/notesSlides/_rels/notesSlide6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9.xml"/></Relationships>
</file>

<file path=ppt/notesSlides/_rels/notesSlide6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0.xml"/></Relationships>
</file>

<file path=ppt/notesSlides/_rels/notesSlide6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1.xml"/></Relationships>
</file>

<file path=ppt/notesSlides/_rels/notesSlide6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3.xml"/></Relationships>
</file>

<file path=ppt/notesSlides/_rels/notesSlide7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4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A160B41-8E7A-4452-9DDA-333D77B90119}" type="slidenum">
              <a:rPr lang="en-US" smtClean="0"/>
              <a:pPr eaLnBrk="1" hangingPunct="1"/>
              <a:t>1</a:t>
            </a:fld>
            <a:endParaRPr lang="en-US" smtClean="0"/>
          </a:p>
        </p:txBody>
      </p:sp>
      <p:sp>
        <p:nvSpPr>
          <p:cNvPr id="153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67A11B2-872A-4CA5-8D06-255602658C88}" type="slidenum">
              <a:rPr lang="en-US" smtClean="0"/>
              <a:pPr eaLnBrk="1" hangingPunct="1"/>
              <a:t>10</a:t>
            </a:fld>
            <a:endParaRPr lang="en-US" smtClean="0"/>
          </a:p>
        </p:txBody>
      </p:sp>
      <p:sp>
        <p:nvSpPr>
          <p:cNvPr id="168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0F530A6-FE6D-435A-8E56-0E299CD951A9}" type="slidenum">
              <a:rPr lang="en-US" smtClean="0"/>
              <a:pPr eaLnBrk="1" hangingPunct="1"/>
              <a:t>11</a:t>
            </a:fld>
            <a:endParaRPr lang="en-US" smtClean="0"/>
          </a:p>
        </p:txBody>
      </p:sp>
      <p:sp>
        <p:nvSpPr>
          <p:cNvPr id="169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8D4AF75-C58F-457B-9BE1-C695D2AE7AF1}" type="slidenum">
              <a:rPr lang="en-US" smtClean="0"/>
              <a:pPr eaLnBrk="1" hangingPunct="1"/>
              <a:t>12</a:t>
            </a:fld>
            <a:endParaRPr lang="en-US" smtClean="0"/>
          </a:p>
        </p:txBody>
      </p:sp>
      <p:sp>
        <p:nvSpPr>
          <p:cNvPr id="171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B5A8F8F-7BD8-4B8B-8062-392BE59ECC5C}" type="slidenum">
              <a:rPr lang="en-US" smtClean="0"/>
              <a:pPr eaLnBrk="1" hangingPunct="1"/>
              <a:t>13</a:t>
            </a:fld>
            <a:endParaRPr lang="en-US" smtClean="0"/>
          </a:p>
        </p:txBody>
      </p:sp>
      <p:sp>
        <p:nvSpPr>
          <p:cNvPr id="172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0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C50CB5E-1762-4B63-A50E-BED260D56653}" type="slidenum">
              <a:rPr lang="en-US" smtClean="0"/>
              <a:pPr eaLnBrk="1" hangingPunct="1"/>
              <a:t>14</a:t>
            </a:fld>
            <a:endParaRPr lang="en-US" smtClean="0"/>
          </a:p>
        </p:txBody>
      </p:sp>
      <p:sp>
        <p:nvSpPr>
          <p:cNvPr id="173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9BBF756-19D7-4244-A595-065E48AED4C8}" type="slidenum">
              <a:rPr lang="en-US" smtClean="0"/>
              <a:pPr eaLnBrk="1" hangingPunct="1"/>
              <a:t>15</a:t>
            </a:fld>
            <a:endParaRPr lang="en-US" smtClean="0"/>
          </a:p>
        </p:txBody>
      </p:sp>
      <p:sp>
        <p:nvSpPr>
          <p:cNvPr id="179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92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0E99B3F-5999-4316-8494-59F2A4D8E84E}" type="slidenum">
              <a:rPr lang="en-US" smtClean="0"/>
              <a:pPr eaLnBrk="1" hangingPunct="1"/>
              <a:t>16</a:t>
            </a:fld>
            <a:endParaRPr lang="en-US" smtClean="0"/>
          </a:p>
        </p:txBody>
      </p:sp>
      <p:sp>
        <p:nvSpPr>
          <p:cNvPr id="180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02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8779084-D2E9-4718-A8DF-320CCBF66D82}" type="slidenum">
              <a:rPr lang="en-US" smtClean="0"/>
              <a:pPr eaLnBrk="1" hangingPunct="1"/>
              <a:t>18</a:t>
            </a:fld>
            <a:endParaRPr lang="en-US" smtClean="0"/>
          </a:p>
        </p:txBody>
      </p:sp>
      <p:sp>
        <p:nvSpPr>
          <p:cNvPr id="181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12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98275E6-5CAF-4189-AB41-D3FC7C551A17}" type="slidenum">
              <a:rPr lang="en-US" smtClean="0"/>
              <a:pPr eaLnBrk="1" hangingPunct="1"/>
              <a:t>19</a:t>
            </a:fld>
            <a:endParaRPr lang="en-US" smtClean="0"/>
          </a:p>
        </p:txBody>
      </p:sp>
      <p:sp>
        <p:nvSpPr>
          <p:cNvPr id="182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2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A3F6923-0FF6-485F-95B3-9C2B8957C95A}" type="slidenum">
              <a:rPr lang="en-US" smtClean="0"/>
              <a:pPr eaLnBrk="1" hangingPunct="1"/>
              <a:t>20</a:t>
            </a:fld>
            <a:endParaRPr lang="en-US" smtClean="0"/>
          </a:p>
        </p:txBody>
      </p:sp>
      <p:sp>
        <p:nvSpPr>
          <p:cNvPr id="183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33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615DAD4-4902-4921-8BF8-88769AFC029D}" type="slidenum">
              <a:rPr lang="en-US" smtClean="0"/>
              <a:pPr eaLnBrk="1" hangingPunct="1"/>
              <a:t>2</a:t>
            </a:fld>
            <a:endParaRPr lang="en-US" smtClean="0"/>
          </a:p>
        </p:txBody>
      </p:sp>
      <p:sp>
        <p:nvSpPr>
          <p:cNvPr id="154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A3F6923-0FF6-485F-95B3-9C2B8957C95A}" type="slidenum">
              <a:rPr lang="en-US" smtClean="0"/>
              <a:pPr eaLnBrk="1" hangingPunct="1"/>
              <a:t>21</a:t>
            </a:fld>
            <a:endParaRPr lang="en-US" smtClean="0"/>
          </a:p>
        </p:txBody>
      </p:sp>
      <p:sp>
        <p:nvSpPr>
          <p:cNvPr id="183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33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A3F6923-0FF6-485F-95B3-9C2B8957C95A}" type="slidenum">
              <a:rPr lang="en-US" smtClean="0"/>
              <a:pPr eaLnBrk="1" hangingPunct="1"/>
              <a:t>22</a:t>
            </a:fld>
            <a:endParaRPr lang="en-US" smtClean="0"/>
          </a:p>
        </p:txBody>
      </p:sp>
      <p:sp>
        <p:nvSpPr>
          <p:cNvPr id="183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33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9A2EDB4-1407-4C4B-B746-3FCAACFF0A24}" type="slidenum">
              <a:rPr lang="en-US" smtClean="0"/>
              <a:pPr eaLnBrk="1" hangingPunct="1"/>
              <a:t>23</a:t>
            </a:fld>
            <a:endParaRPr lang="en-US" smtClean="0"/>
          </a:p>
        </p:txBody>
      </p:sp>
      <p:sp>
        <p:nvSpPr>
          <p:cNvPr id="184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AD32FEE-A801-42F9-B3BB-454343F2A13B}" type="slidenum">
              <a:rPr lang="en-US" smtClean="0"/>
              <a:pPr eaLnBrk="1" hangingPunct="1"/>
              <a:t>24</a:t>
            </a:fld>
            <a:endParaRPr lang="en-US" smtClean="0"/>
          </a:p>
        </p:txBody>
      </p:sp>
      <p:sp>
        <p:nvSpPr>
          <p:cNvPr id="185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53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AD32FEE-A801-42F9-B3BB-454343F2A13B}" type="slidenum">
              <a:rPr lang="en-US" smtClean="0"/>
              <a:pPr eaLnBrk="1" hangingPunct="1"/>
              <a:t>25</a:t>
            </a:fld>
            <a:endParaRPr lang="en-US" smtClean="0"/>
          </a:p>
        </p:txBody>
      </p:sp>
      <p:sp>
        <p:nvSpPr>
          <p:cNvPr id="185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53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AD32FEE-A801-42F9-B3BB-454343F2A13B}" type="slidenum">
              <a:rPr lang="en-US" smtClean="0"/>
              <a:pPr eaLnBrk="1" hangingPunct="1"/>
              <a:t>26</a:t>
            </a:fld>
            <a:endParaRPr lang="en-US" smtClean="0"/>
          </a:p>
        </p:txBody>
      </p:sp>
      <p:sp>
        <p:nvSpPr>
          <p:cNvPr id="185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53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66A249-0FBF-449D-9236-5F30B085ACD1}" type="slidenum">
              <a:rPr lang="en-US" smtClean="0"/>
              <a:pPr eaLnBrk="1" hangingPunct="1"/>
              <a:t>27</a:t>
            </a:fld>
            <a:endParaRPr lang="en-US" smtClean="0"/>
          </a:p>
        </p:txBody>
      </p:sp>
      <p:sp>
        <p:nvSpPr>
          <p:cNvPr id="186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3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66A249-0FBF-449D-9236-5F30B085ACD1}" type="slidenum">
              <a:rPr lang="en-US" smtClean="0"/>
              <a:pPr eaLnBrk="1" hangingPunct="1"/>
              <a:t>28</a:t>
            </a:fld>
            <a:endParaRPr lang="en-US" smtClean="0"/>
          </a:p>
        </p:txBody>
      </p:sp>
      <p:sp>
        <p:nvSpPr>
          <p:cNvPr id="186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3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9B14C15-2411-4D37-BB9A-02A998BD83A6}" type="slidenum">
              <a:rPr lang="en-US" smtClean="0"/>
              <a:pPr eaLnBrk="1" hangingPunct="1"/>
              <a:t>29</a:t>
            </a:fld>
            <a:endParaRPr lang="en-US" smtClean="0"/>
          </a:p>
        </p:txBody>
      </p:sp>
      <p:sp>
        <p:nvSpPr>
          <p:cNvPr id="187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73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9CF0665-CC3D-4554-8982-8B6E85349B55}" type="slidenum">
              <a:rPr lang="en-US" smtClean="0"/>
              <a:pPr eaLnBrk="1" hangingPunct="1"/>
              <a:t>30</a:t>
            </a:fld>
            <a:endParaRPr lang="en-US" smtClean="0"/>
          </a:p>
        </p:txBody>
      </p:sp>
      <p:sp>
        <p:nvSpPr>
          <p:cNvPr id="188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6EB0DE3-94C7-4BFC-9E48-B05FDACC6EDA}" type="slidenum">
              <a:rPr lang="en-US" smtClean="0"/>
              <a:pPr eaLnBrk="1" hangingPunct="1"/>
              <a:t>3</a:t>
            </a:fld>
            <a:endParaRPr lang="en-US" smtClean="0"/>
          </a:p>
        </p:txBody>
      </p:sp>
      <p:sp>
        <p:nvSpPr>
          <p:cNvPr id="155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4AB05DA-AFA3-4BC8-AD6E-31D1B723C561}" type="slidenum">
              <a:rPr lang="en-US" smtClean="0"/>
              <a:pPr eaLnBrk="1" hangingPunct="1"/>
              <a:t>31</a:t>
            </a:fld>
            <a:endParaRPr lang="en-US" smtClean="0"/>
          </a:p>
        </p:txBody>
      </p:sp>
      <p:sp>
        <p:nvSpPr>
          <p:cNvPr id="189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94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4AB05DA-AFA3-4BC8-AD6E-31D1B723C561}" type="slidenum">
              <a:rPr lang="en-US" smtClean="0"/>
              <a:pPr eaLnBrk="1" hangingPunct="1"/>
              <a:t>32</a:t>
            </a:fld>
            <a:endParaRPr lang="en-US" smtClean="0"/>
          </a:p>
        </p:txBody>
      </p:sp>
      <p:sp>
        <p:nvSpPr>
          <p:cNvPr id="189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94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4AB05DA-AFA3-4BC8-AD6E-31D1B723C561}" type="slidenum">
              <a:rPr lang="en-US" smtClean="0"/>
              <a:pPr eaLnBrk="1" hangingPunct="1"/>
              <a:t>33</a:t>
            </a:fld>
            <a:endParaRPr lang="en-US" smtClean="0"/>
          </a:p>
        </p:txBody>
      </p:sp>
      <p:sp>
        <p:nvSpPr>
          <p:cNvPr id="189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94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24F689E-8CFF-475C-A36A-2B6AF882E158}" type="slidenum">
              <a:rPr lang="en-US" smtClean="0"/>
              <a:pPr eaLnBrk="1" hangingPunct="1"/>
              <a:t>34</a:t>
            </a:fld>
            <a:endParaRPr lang="en-US" smtClean="0"/>
          </a:p>
        </p:txBody>
      </p:sp>
      <p:sp>
        <p:nvSpPr>
          <p:cNvPr id="190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04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8131E83-8795-4B94-B692-FAFE5D17223E}" type="slidenum">
              <a:rPr lang="en-US" smtClean="0"/>
              <a:pPr eaLnBrk="1" hangingPunct="1"/>
              <a:t>35</a:t>
            </a:fld>
            <a:endParaRPr lang="en-US" smtClean="0"/>
          </a:p>
        </p:txBody>
      </p:sp>
      <p:sp>
        <p:nvSpPr>
          <p:cNvPr id="192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25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00DFE05-8FF7-4512-8907-E84EBC2F1B43}" type="slidenum">
              <a:rPr lang="en-US" smtClean="0"/>
              <a:pPr eaLnBrk="1" hangingPunct="1"/>
              <a:t>36</a:t>
            </a:fld>
            <a:endParaRPr lang="en-US" smtClean="0"/>
          </a:p>
        </p:txBody>
      </p:sp>
      <p:sp>
        <p:nvSpPr>
          <p:cNvPr id="197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76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47479D1-9569-491B-BFCD-50C339A57F64}" type="slidenum">
              <a:rPr lang="en-US" smtClean="0"/>
              <a:pPr eaLnBrk="1" hangingPunct="1"/>
              <a:t>37</a:t>
            </a:fld>
            <a:endParaRPr lang="en-US" smtClean="0"/>
          </a:p>
        </p:txBody>
      </p:sp>
      <p:sp>
        <p:nvSpPr>
          <p:cNvPr id="198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86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CABFA06-BAD9-4A3B-96F9-7AA406313181}" type="slidenum">
              <a:rPr lang="en-US" smtClean="0"/>
              <a:pPr eaLnBrk="1" hangingPunct="1"/>
              <a:t>38</a:t>
            </a:fld>
            <a:endParaRPr lang="en-US" smtClean="0"/>
          </a:p>
        </p:txBody>
      </p:sp>
      <p:sp>
        <p:nvSpPr>
          <p:cNvPr id="204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BA56D07-F04F-4046-B90E-F4AD54568DFC}" type="slidenum">
              <a:rPr lang="en-US" smtClean="0"/>
              <a:pPr eaLnBrk="1" hangingPunct="1"/>
              <a:t>39</a:t>
            </a:fld>
            <a:endParaRPr lang="en-US" smtClean="0"/>
          </a:p>
        </p:txBody>
      </p:sp>
      <p:sp>
        <p:nvSpPr>
          <p:cNvPr id="205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58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5D0DDFB-7E16-4EE4-A408-C2FC819B7C7C}" type="slidenum">
              <a:rPr lang="en-US" smtClean="0"/>
              <a:pPr eaLnBrk="1" hangingPunct="1"/>
              <a:t>41</a:t>
            </a:fld>
            <a:endParaRPr lang="en-US" smtClean="0"/>
          </a:p>
        </p:txBody>
      </p:sp>
      <p:sp>
        <p:nvSpPr>
          <p:cNvPr id="206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68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74EE1FB-59CE-4DCE-8E56-B7540CB82018}" type="slidenum">
              <a:rPr lang="en-US" smtClean="0"/>
              <a:pPr eaLnBrk="1" hangingPunct="1"/>
              <a:t>4</a:t>
            </a:fld>
            <a:endParaRPr lang="en-US" smtClean="0"/>
          </a:p>
        </p:txBody>
      </p:sp>
      <p:sp>
        <p:nvSpPr>
          <p:cNvPr id="156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DAFBBEE-A9EA-482F-AF66-18BAC7D1964A}" type="slidenum">
              <a:rPr lang="en-US" smtClean="0"/>
              <a:pPr eaLnBrk="1" hangingPunct="1"/>
              <a:t>43</a:t>
            </a:fld>
            <a:endParaRPr lang="en-US" smtClean="0"/>
          </a:p>
        </p:txBody>
      </p:sp>
      <p:sp>
        <p:nvSpPr>
          <p:cNvPr id="208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89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0A8BD1E-F2C7-4019-9BED-3613E9DC9F27}" type="slidenum">
              <a:rPr lang="en-US" smtClean="0"/>
              <a:pPr eaLnBrk="1" hangingPunct="1"/>
              <a:t>44</a:t>
            </a:fld>
            <a:endParaRPr lang="en-US" smtClean="0"/>
          </a:p>
        </p:txBody>
      </p:sp>
      <p:sp>
        <p:nvSpPr>
          <p:cNvPr id="207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78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B838146-7135-4FFA-B470-4D64CBAA7EE6}" type="slidenum">
              <a:rPr lang="en-US" smtClean="0"/>
              <a:pPr eaLnBrk="1" hangingPunct="1"/>
              <a:t>45</a:t>
            </a:fld>
            <a:endParaRPr lang="en-US" smtClean="0"/>
          </a:p>
        </p:txBody>
      </p:sp>
      <p:sp>
        <p:nvSpPr>
          <p:cNvPr id="209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99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77027EE-AE61-407B-94B6-1B906A43AFC4}" type="slidenum">
              <a:rPr lang="en-US" smtClean="0"/>
              <a:pPr eaLnBrk="1" hangingPunct="1"/>
              <a:t>46</a:t>
            </a:fld>
            <a:endParaRPr lang="en-US" smtClean="0"/>
          </a:p>
        </p:txBody>
      </p:sp>
      <p:sp>
        <p:nvSpPr>
          <p:cNvPr id="210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09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F60C06E-B5D6-4731-A631-398C7A7A956E}" type="slidenum">
              <a:rPr lang="en-US" smtClean="0"/>
              <a:pPr eaLnBrk="1" hangingPunct="1"/>
              <a:t>47</a:t>
            </a:fld>
            <a:endParaRPr lang="en-US" smtClean="0"/>
          </a:p>
        </p:txBody>
      </p:sp>
      <p:sp>
        <p:nvSpPr>
          <p:cNvPr id="211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19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FE0A9F3-B164-4228-93B1-8CBD8C10FC1E}" type="slidenum">
              <a:rPr lang="en-US" smtClean="0"/>
              <a:pPr eaLnBrk="1" hangingPunct="1"/>
              <a:t>48</a:t>
            </a:fld>
            <a:endParaRPr lang="en-US" smtClean="0"/>
          </a:p>
        </p:txBody>
      </p:sp>
      <p:sp>
        <p:nvSpPr>
          <p:cNvPr id="212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29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D0060EB-ECBB-4DBD-9A28-3C2A33155C72}" type="slidenum">
              <a:rPr lang="en-US" smtClean="0"/>
              <a:pPr eaLnBrk="1" hangingPunct="1"/>
              <a:t>49</a:t>
            </a:fld>
            <a:endParaRPr lang="en-US" smtClean="0"/>
          </a:p>
        </p:txBody>
      </p:sp>
      <p:sp>
        <p:nvSpPr>
          <p:cNvPr id="214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40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7D84046-77AD-4274-9B4B-9993A9A0EC12}" type="slidenum">
              <a:rPr lang="en-US" smtClean="0"/>
              <a:pPr eaLnBrk="1" hangingPunct="1"/>
              <a:t>50</a:t>
            </a:fld>
            <a:endParaRPr lang="en-US" smtClean="0"/>
          </a:p>
        </p:txBody>
      </p:sp>
      <p:sp>
        <p:nvSpPr>
          <p:cNvPr id="215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4C99529-523C-4905-B763-95D34FE7A4CA}" type="slidenum">
              <a:rPr lang="en-US" smtClean="0"/>
              <a:pPr eaLnBrk="1" hangingPunct="1"/>
              <a:t>51</a:t>
            </a:fld>
            <a:endParaRPr lang="en-US" smtClean="0"/>
          </a:p>
        </p:txBody>
      </p:sp>
      <p:sp>
        <p:nvSpPr>
          <p:cNvPr id="216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60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6A83B5D-48DF-4639-B49B-288464B4BDD3}" type="slidenum">
              <a:rPr lang="en-US" smtClean="0"/>
              <a:pPr eaLnBrk="1" hangingPunct="1"/>
              <a:t>52</a:t>
            </a:fld>
            <a:endParaRPr lang="en-US" smtClean="0"/>
          </a:p>
        </p:txBody>
      </p:sp>
      <p:sp>
        <p:nvSpPr>
          <p:cNvPr id="217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70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3E58F87-0FE7-4E6E-A15F-4361AFBD1F60}" type="slidenum">
              <a:rPr lang="en-US" smtClean="0"/>
              <a:pPr eaLnBrk="1" hangingPunct="1"/>
              <a:t>5</a:t>
            </a:fld>
            <a:endParaRPr lang="en-US" smtClean="0"/>
          </a:p>
        </p:txBody>
      </p:sp>
      <p:sp>
        <p:nvSpPr>
          <p:cNvPr id="158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0BCB287-AEEC-4FAC-98C1-22302BE5180B}" type="slidenum">
              <a:rPr lang="en-US" smtClean="0"/>
              <a:pPr eaLnBrk="1" hangingPunct="1"/>
              <a:t>53</a:t>
            </a:fld>
            <a:endParaRPr lang="en-US" smtClean="0"/>
          </a:p>
        </p:txBody>
      </p:sp>
      <p:sp>
        <p:nvSpPr>
          <p:cNvPr id="218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81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15B7C46-E572-4205-BAB6-39D0BEE759E7}" type="slidenum">
              <a:rPr lang="en-US" smtClean="0"/>
              <a:pPr eaLnBrk="1" hangingPunct="1"/>
              <a:t>54</a:t>
            </a:fld>
            <a:endParaRPr lang="en-US" smtClean="0"/>
          </a:p>
        </p:txBody>
      </p:sp>
      <p:sp>
        <p:nvSpPr>
          <p:cNvPr id="221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11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B31004C-EFF8-4158-879A-399AB8B39B12}" type="slidenum">
              <a:rPr lang="en-US" smtClean="0"/>
              <a:pPr eaLnBrk="1" hangingPunct="1"/>
              <a:t>55</a:t>
            </a:fld>
            <a:endParaRPr lang="en-US" smtClean="0"/>
          </a:p>
        </p:txBody>
      </p:sp>
      <p:sp>
        <p:nvSpPr>
          <p:cNvPr id="222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22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A397D99-A405-42CA-A65B-83F19369F094}" type="slidenum">
              <a:rPr lang="en-US" smtClean="0"/>
              <a:pPr eaLnBrk="1" hangingPunct="1"/>
              <a:t>56</a:t>
            </a:fld>
            <a:endParaRPr lang="en-US" smtClean="0"/>
          </a:p>
        </p:txBody>
      </p:sp>
      <p:sp>
        <p:nvSpPr>
          <p:cNvPr id="223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32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C17652C-0CC6-44B3-911C-A67458CD8D70}" type="slidenum">
              <a:rPr lang="en-US" smtClean="0"/>
              <a:pPr eaLnBrk="1" hangingPunct="1"/>
              <a:t>57</a:t>
            </a:fld>
            <a:endParaRPr lang="en-US" smtClean="0"/>
          </a:p>
        </p:txBody>
      </p:sp>
      <p:sp>
        <p:nvSpPr>
          <p:cNvPr id="224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42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A0F3B39-5799-4A6B-9236-D6E6FD0C8A97}" type="slidenum">
              <a:rPr lang="en-US" smtClean="0"/>
              <a:pPr eaLnBrk="1" hangingPunct="1"/>
              <a:t>58</a:t>
            </a:fld>
            <a:endParaRPr lang="en-US" smtClean="0"/>
          </a:p>
        </p:txBody>
      </p:sp>
      <p:sp>
        <p:nvSpPr>
          <p:cNvPr id="225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2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C4F1B7F-51F7-407C-B64F-5382ECE83FA0}" type="slidenum">
              <a:rPr lang="en-US" smtClean="0"/>
              <a:pPr eaLnBrk="1" hangingPunct="1"/>
              <a:t>59</a:t>
            </a:fld>
            <a:endParaRPr lang="en-US" smtClean="0"/>
          </a:p>
        </p:txBody>
      </p:sp>
      <p:sp>
        <p:nvSpPr>
          <p:cNvPr id="232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24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359D503-131C-4C7E-9779-9D3DD27A3914}" type="slidenum">
              <a:rPr lang="en-US" smtClean="0"/>
              <a:pPr eaLnBrk="1" hangingPunct="1"/>
              <a:t>60</a:t>
            </a:fld>
            <a:endParaRPr lang="en-US" smtClean="0"/>
          </a:p>
        </p:txBody>
      </p:sp>
      <p:sp>
        <p:nvSpPr>
          <p:cNvPr id="233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34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B421F38-45FE-44FA-8F44-610A749C53DD}" type="slidenum">
              <a:rPr lang="en-US" smtClean="0"/>
              <a:pPr eaLnBrk="1" hangingPunct="1"/>
              <a:t>61</a:t>
            </a:fld>
            <a:endParaRPr lang="en-US" smtClean="0"/>
          </a:p>
        </p:txBody>
      </p:sp>
      <p:sp>
        <p:nvSpPr>
          <p:cNvPr id="234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45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524ACBC-F3B5-42ED-B800-B14071EBB8B6}" type="slidenum">
              <a:rPr lang="en-US" smtClean="0"/>
              <a:pPr eaLnBrk="1" hangingPunct="1"/>
              <a:t>62</a:t>
            </a:fld>
            <a:endParaRPr lang="en-US" smtClean="0"/>
          </a:p>
        </p:txBody>
      </p:sp>
      <p:sp>
        <p:nvSpPr>
          <p:cNvPr id="235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F070297-CF3C-463E-A3A5-65A686958F8E}" type="slidenum">
              <a:rPr lang="en-US" smtClean="0"/>
              <a:pPr eaLnBrk="1" hangingPunct="1"/>
              <a:t>6</a:t>
            </a:fld>
            <a:endParaRPr lang="en-US" smtClean="0"/>
          </a:p>
        </p:txBody>
      </p:sp>
      <p:sp>
        <p:nvSpPr>
          <p:cNvPr id="159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279D2FD-D5F0-4552-9966-E6A59C0A5BA2}" type="slidenum">
              <a:rPr lang="en-US" smtClean="0"/>
              <a:pPr eaLnBrk="1" hangingPunct="1"/>
              <a:t>63</a:t>
            </a:fld>
            <a:endParaRPr lang="en-US" smtClean="0"/>
          </a:p>
        </p:txBody>
      </p:sp>
      <p:sp>
        <p:nvSpPr>
          <p:cNvPr id="236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65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3B1D1C0-FDDF-44B4-B2C2-5EBEAF79E8CB}" type="slidenum">
              <a:rPr lang="en-US" smtClean="0"/>
              <a:pPr eaLnBrk="1" hangingPunct="1"/>
              <a:t>64</a:t>
            </a:fld>
            <a:endParaRPr lang="en-US" smtClean="0"/>
          </a:p>
        </p:txBody>
      </p:sp>
      <p:sp>
        <p:nvSpPr>
          <p:cNvPr id="237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75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ADF0092-4D4A-476A-B24F-4A99059719A0}" type="slidenum">
              <a:rPr lang="en-US" smtClean="0"/>
              <a:pPr eaLnBrk="1" hangingPunct="1"/>
              <a:t>65</a:t>
            </a:fld>
            <a:endParaRPr lang="en-US" smtClean="0"/>
          </a:p>
        </p:txBody>
      </p:sp>
      <p:sp>
        <p:nvSpPr>
          <p:cNvPr id="238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85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69757E7-30D1-46B6-90E6-176FB1176099}" type="slidenum">
              <a:rPr lang="en-US" smtClean="0"/>
              <a:pPr eaLnBrk="1" hangingPunct="1"/>
              <a:t>66</a:t>
            </a:fld>
            <a:endParaRPr lang="en-US" smtClean="0"/>
          </a:p>
        </p:txBody>
      </p:sp>
      <p:sp>
        <p:nvSpPr>
          <p:cNvPr id="239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96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B76D58B-850A-4B07-8A0F-EF8EDBB094B7}" type="slidenum">
              <a:rPr lang="en-US" smtClean="0"/>
              <a:pPr eaLnBrk="1" hangingPunct="1"/>
              <a:t>67</a:t>
            </a:fld>
            <a:endParaRPr lang="en-US" smtClean="0"/>
          </a:p>
        </p:txBody>
      </p:sp>
      <p:sp>
        <p:nvSpPr>
          <p:cNvPr id="240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06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25FD474-0596-4F14-A4AB-6375971024B7}" type="slidenum">
              <a:rPr lang="en-US" smtClean="0"/>
              <a:pPr eaLnBrk="1" hangingPunct="1"/>
              <a:t>68</a:t>
            </a:fld>
            <a:endParaRPr lang="en-US" smtClean="0"/>
          </a:p>
        </p:txBody>
      </p:sp>
      <p:sp>
        <p:nvSpPr>
          <p:cNvPr id="263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3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64E768E-A36B-4403-A7A3-9F5796AD66FA}" type="slidenum">
              <a:rPr lang="en-US" smtClean="0"/>
              <a:pPr eaLnBrk="1" hangingPunct="1"/>
              <a:t>69</a:t>
            </a:fld>
            <a:endParaRPr lang="en-US" smtClean="0"/>
          </a:p>
        </p:txBody>
      </p:sp>
      <p:sp>
        <p:nvSpPr>
          <p:cNvPr id="264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4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EF1FFA4-3EAA-42FE-AFB3-10E86B210FF5}" type="slidenum">
              <a:rPr lang="en-US" smtClean="0"/>
              <a:pPr eaLnBrk="1" hangingPunct="1"/>
              <a:t>70</a:t>
            </a:fld>
            <a:endParaRPr lang="en-US" smtClean="0"/>
          </a:p>
        </p:txBody>
      </p:sp>
      <p:sp>
        <p:nvSpPr>
          <p:cNvPr id="265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5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379493F-D160-442E-8F42-3AE9F22AD332}" type="slidenum">
              <a:rPr lang="en-US" smtClean="0"/>
              <a:pPr eaLnBrk="1" hangingPunct="1"/>
              <a:t>71</a:t>
            </a:fld>
            <a:endParaRPr lang="en-US" smtClean="0"/>
          </a:p>
        </p:txBody>
      </p:sp>
      <p:sp>
        <p:nvSpPr>
          <p:cNvPr id="266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7972FAE-E7B9-49FB-950D-B8EA556D22E5}" type="slidenum">
              <a:rPr lang="en-US" smtClean="0"/>
              <a:pPr eaLnBrk="1" hangingPunct="1"/>
              <a:t>72</a:t>
            </a:fld>
            <a:endParaRPr lang="en-US" smtClean="0"/>
          </a:p>
        </p:txBody>
      </p:sp>
      <p:sp>
        <p:nvSpPr>
          <p:cNvPr id="267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7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D15791F-5221-424A-80F4-7FA09AB7DC1B}" type="slidenum">
              <a:rPr lang="en-US" smtClean="0"/>
              <a:pPr eaLnBrk="1" hangingPunct="1"/>
              <a:t>7</a:t>
            </a:fld>
            <a:endParaRPr lang="en-US" smtClean="0"/>
          </a:p>
        </p:txBody>
      </p:sp>
      <p:sp>
        <p:nvSpPr>
          <p:cNvPr id="165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53F6FE6-818F-4943-A3D2-46C3B8B297FE}" type="slidenum">
              <a:rPr lang="en-US" smtClean="0"/>
              <a:pPr eaLnBrk="1" hangingPunct="1"/>
              <a:t>73</a:t>
            </a:fld>
            <a:endParaRPr lang="en-US" smtClean="0"/>
          </a:p>
        </p:txBody>
      </p:sp>
      <p:sp>
        <p:nvSpPr>
          <p:cNvPr id="285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5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5705293-ED76-4078-9CDA-77EE90B7809E}" type="slidenum">
              <a:rPr lang="en-US" smtClean="0"/>
              <a:pPr eaLnBrk="1" hangingPunct="1"/>
              <a:t>74</a:t>
            </a:fld>
            <a:endParaRPr lang="en-US" smtClean="0"/>
          </a:p>
        </p:txBody>
      </p:sp>
      <p:sp>
        <p:nvSpPr>
          <p:cNvPr id="286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D7F0645-131F-4F69-93F4-52249752D1BA}" type="slidenum">
              <a:rPr lang="en-US" smtClean="0"/>
              <a:pPr eaLnBrk="1" hangingPunct="1"/>
              <a:t>8</a:t>
            </a:fld>
            <a:endParaRPr lang="en-US" smtClean="0"/>
          </a:p>
        </p:txBody>
      </p:sp>
      <p:sp>
        <p:nvSpPr>
          <p:cNvPr id="166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C2420B6-09F9-48AD-8D02-F5708DCD1B7A}" type="slidenum">
              <a:rPr lang="en-US" smtClean="0"/>
              <a:pPr eaLnBrk="1" hangingPunct="1"/>
              <a:t>9</a:t>
            </a:fld>
            <a:endParaRPr lang="en-US" smtClean="0"/>
          </a:p>
        </p:txBody>
      </p:sp>
      <p:sp>
        <p:nvSpPr>
          <p:cNvPr id="167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FD91B1-C98D-4ACC-8687-F8A7999E9C6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3A14BD-4B30-412A-AB50-FD83906B7BA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67F171-24E9-4D0B-AAA7-853538BAD7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7134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D07646-4CD7-4FCF-A750-E5031259B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462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702CFE-1B24-4BBF-A0BA-D896F600ABA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C880F6-CF0E-4D9F-8982-12E94624F56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6808FA-0E1D-4991-A254-B5D0CBFEF5F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C7A484-D3AE-43AD-960A-C6D4587615A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620ACC-1AFA-409F-A0F4-35B3ED5304A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5D4A1-E770-46AB-AE26-06CE753CF0A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0F3744-36F8-4DCE-A643-9F2725DEAD4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34955A-E5A7-4D69-968B-AE9EF5CA26B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2D07022-B0C5-4FC2-864E-A758194DC1E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63" r:id="rId1"/>
    <p:sldLayoutId id="2147483864" r:id="rId2"/>
    <p:sldLayoutId id="2147483865" r:id="rId3"/>
    <p:sldLayoutId id="2147483866" r:id="rId4"/>
    <p:sldLayoutId id="2147483867" r:id="rId5"/>
    <p:sldLayoutId id="2147483868" r:id="rId6"/>
    <p:sldLayoutId id="2147483869" r:id="rId7"/>
    <p:sldLayoutId id="2147483870" r:id="rId8"/>
    <p:sldLayoutId id="2147483871" r:id="rId9"/>
    <p:sldLayoutId id="2147483872" r:id="rId10"/>
    <p:sldLayoutId id="2147483873" r:id="rId11"/>
    <p:sldLayoutId id="2147483874" r:id="rId12"/>
    <p:sldLayoutId id="2147483875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://www.youtube.com/watch?v=2mzDwgyk6QM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0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11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13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14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15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4" Type="http://schemas.openxmlformats.org/officeDocument/2006/relationships/oleObject" Target="???" TargetMode="External"/><Relationship Id="rId5" Type="http://schemas.openxmlformats.org/officeDocument/2006/relationships/image" Target="../media/image16.png"/><Relationship Id="rId6" Type="http://schemas.openxmlformats.org/officeDocument/2006/relationships/image" Target="../media/image18.png"/><Relationship Id="rId7" Type="http://schemas.openxmlformats.org/officeDocument/2006/relationships/image" Target="../media/image19.png"/><Relationship Id="rId8" Type="http://schemas.openxmlformats.org/officeDocument/2006/relationships/image" Target="../media/image17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4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5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8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9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0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3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4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5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6" Type="http://schemas.openxmlformats.org/officeDocument/2006/relationships/image" Target="../media/image5.jpeg"/><Relationship Id="rId7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8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9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0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1143000"/>
            <a:ext cx="7772400" cy="1470025"/>
          </a:xfrm>
        </p:spPr>
        <p:txBody>
          <a:bodyPr/>
          <a:lstStyle/>
          <a:p>
            <a:pPr eaLnBrk="1" hangingPunct="1"/>
            <a:r>
              <a:rPr lang="en-US" dirty="0" smtClean="0"/>
              <a:t>Chemical Bonds</a:t>
            </a:r>
            <a:endParaRPr lang="en-US" dirty="0" smtClean="0"/>
          </a:p>
        </p:txBody>
      </p:sp>
      <p:pic>
        <p:nvPicPr>
          <p:cNvPr id="2" name="Picture 1" descr="GW595H34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2590800"/>
            <a:ext cx="6253655" cy="3657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Ionic Compounds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534400" cy="4525963"/>
          </a:xfrm>
        </p:spPr>
        <p:txBody>
          <a:bodyPr/>
          <a:lstStyle/>
          <a:p>
            <a:pPr eaLnBrk="1" hangingPunct="1"/>
            <a:r>
              <a:rPr lang="en-US" smtClean="0"/>
              <a:t>repeating 3-D structure in crystal lattice = unit cell</a:t>
            </a:r>
          </a:p>
          <a:p>
            <a:pPr eaLnBrk="1" hangingPunct="1"/>
            <a:endParaRPr lang="en-US" smtClean="0"/>
          </a:p>
        </p:txBody>
      </p:sp>
      <p:pic>
        <p:nvPicPr>
          <p:cNvPr id="17412" name="Picture 4" descr="nacl unit ce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438400"/>
            <a:ext cx="3600450" cy="339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Ionic Compounds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534400" cy="4525963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smtClean="0"/>
          </a:p>
          <a:p>
            <a:pPr eaLnBrk="1" hangingPunct="1"/>
            <a:r>
              <a:rPr lang="en-US" smtClean="0"/>
              <a:t>Energy considerations</a:t>
            </a:r>
          </a:p>
          <a:p>
            <a:pPr lvl="1" eaLnBrk="1" hangingPunct="1"/>
            <a:r>
              <a:rPr lang="en-US" smtClean="0"/>
              <a:t>Forming a crystal lattice </a:t>
            </a:r>
            <a:r>
              <a:rPr lang="en-US" smtClean="0">
                <a:sym typeface="Wingdings" pitchFamily="2" charset="2"/>
              </a:rPr>
              <a:t></a:t>
            </a:r>
            <a:r>
              <a:rPr lang="en-US" smtClean="0"/>
              <a:t> loss of a lot of PE</a:t>
            </a:r>
          </a:p>
          <a:p>
            <a:pPr lvl="2" eaLnBrk="1" hangingPunct="1"/>
            <a:r>
              <a:rPr lang="en-US" smtClean="0">
                <a:cs typeface="Arial" charset="0"/>
              </a:rPr>
              <a:t>↑</a:t>
            </a:r>
            <a:r>
              <a:rPr lang="en-US" smtClean="0"/>
              <a:t> stability</a:t>
            </a:r>
          </a:p>
          <a:p>
            <a:pPr lvl="1" eaLnBrk="1" hangingPunct="1"/>
            <a:r>
              <a:rPr lang="en-US" smtClean="0"/>
              <a:t>“lattice energy” = E released when 1 mol of an ionic compound is formed from gaseous ions.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Making NaCl</a:t>
            </a:r>
          </a:p>
        </p:txBody>
      </p:sp>
      <p:sp>
        <p:nvSpPr>
          <p:cNvPr id="19459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mtClean="0">
                <a:hlinkClick r:id="rId3"/>
              </a:rPr>
              <a:t>http://www.youtube.com/watch?v=2mzDwgyk6QM</a:t>
            </a:r>
            <a:endParaRPr lang="en-US" smtClean="0"/>
          </a:p>
          <a:p>
            <a:pPr eaLnBrk="1" hangingPunct="1">
              <a:buFontTx/>
              <a:buNone/>
            </a:pPr>
            <a:endParaRPr lang="en-US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Making NaCl</a:t>
            </a:r>
          </a:p>
        </p:txBody>
      </p:sp>
      <p:pic>
        <p:nvPicPr>
          <p:cNvPr id="20483" name="Picture 4" descr="08_02cropped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1295400"/>
            <a:ext cx="6049963" cy="4525963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484" name="Text Box 5"/>
          <p:cNvSpPr txBox="1">
            <a:spLocks noChangeArrowheads="1"/>
          </p:cNvSpPr>
          <p:nvPr/>
        </p:nvSpPr>
        <p:spPr bwMode="auto">
          <a:xfrm>
            <a:off x="4784725" y="59039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Lattice Energy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5344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 b="1" smtClean="0"/>
              <a:t>Definition:</a:t>
            </a:r>
            <a:r>
              <a:rPr lang="en-US" sz="2800" smtClean="0"/>
              <a:t>  </a:t>
            </a:r>
          </a:p>
          <a:p>
            <a:pPr eaLnBrk="1" hangingPunct="1">
              <a:buFontTx/>
              <a:buNone/>
            </a:pPr>
            <a:r>
              <a:rPr lang="en-US" sz="2800" smtClean="0"/>
              <a:t>	lattice energy = energy released when a crystal containing 1 mole of an ionic compound is formed from gaseous ions.</a:t>
            </a:r>
          </a:p>
          <a:p>
            <a:pPr eaLnBrk="1" hangingPunct="1">
              <a:buFontTx/>
              <a:buNone/>
            </a:pPr>
            <a:endParaRPr lang="en-US" sz="2800" smtClean="0"/>
          </a:p>
          <a:p>
            <a:pPr eaLnBrk="1" hangingPunct="1"/>
            <a:r>
              <a:rPr lang="en-US" sz="2800" smtClean="0"/>
              <a:t>Related to charge on the ion and distance between nuclei </a:t>
            </a:r>
            <a:endParaRPr lang="en-US" sz="2800" smtClean="0">
              <a:sym typeface="Wingdings" pitchFamily="2" charset="2"/>
            </a:endParaRPr>
          </a:p>
          <a:p>
            <a:pPr eaLnBrk="1" hangingPunct="1">
              <a:buFontTx/>
              <a:buNone/>
            </a:pPr>
            <a:r>
              <a:rPr lang="en-US" sz="2800" smtClean="0">
                <a:sym typeface="Wingdings" pitchFamily="2" charset="2"/>
              </a:rPr>
              <a:t>	</a:t>
            </a:r>
            <a:r>
              <a:rPr lang="en-US" sz="2800" smtClean="0"/>
              <a:t> higher charge </a:t>
            </a:r>
            <a:r>
              <a:rPr lang="en-US" sz="2800" smtClean="0">
                <a:sym typeface="Wingdings" pitchFamily="2" charset="2"/>
              </a:rPr>
              <a:t></a:t>
            </a:r>
            <a:r>
              <a:rPr lang="en-US" sz="2800" smtClean="0"/>
              <a:t> stronger pull</a:t>
            </a:r>
            <a:endParaRPr lang="en-US" sz="2800" smtClean="0">
              <a:sym typeface="Wingdings" pitchFamily="2" charset="2"/>
            </a:endParaRPr>
          </a:p>
          <a:p>
            <a:pPr eaLnBrk="1" hangingPunct="1">
              <a:buFontTx/>
              <a:buNone/>
            </a:pPr>
            <a:r>
              <a:rPr lang="en-US" sz="2800" smtClean="0">
                <a:sym typeface="Wingdings" pitchFamily="2" charset="2"/>
              </a:rPr>
              <a:t>	</a:t>
            </a:r>
            <a:r>
              <a:rPr lang="en-US" sz="2800" smtClean="0"/>
              <a:t> smaller means closer together </a:t>
            </a:r>
            <a:r>
              <a:rPr lang="en-US" sz="2800" smtClean="0">
                <a:sym typeface="Wingdings" pitchFamily="2" charset="2"/>
              </a:rPr>
              <a:t></a:t>
            </a:r>
            <a:r>
              <a:rPr lang="en-US" sz="2800" smtClean="0"/>
              <a:t> stronger pull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Characteristics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solid at room temperature</a:t>
            </a:r>
          </a:p>
          <a:p>
            <a:pPr eaLnBrk="1" hangingPunct="1"/>
            <a:r>
              <a:rPr lang="en-US" dirty="0" smtClean="0"/>
              <a:t>hard, brittle</a:t>
            </a:r>
          </a:p>
          <a:p>
            <a:pPr eaLnBrk="1" hangingPunct="1"/>
            <a:r>
              <a:rPr lang="en-US" dirty="0" smtClean="0"/>
              <a:t>high melting point, boiling point</a:t>
            </a:r>
          </a:p>
          <a:p>
            <a:pPr eaLnBrk="1" hangingPunct="1"/>
            <a:r>
              <a:rPr lang="en-US" dirty="0" smtClean="0"/>
              <a:t>usually soluble in water</a:t>
            </a:r>
          </a:p>
          <a:p>
            <a:pPr eaLnBrk="1" hangingPunct="1"/>
            <a:r>
              <a:rPr lang="en-US" dirty="0" smtClean="0"/>
              <a:t>conduct electricity when melted or dissolved in water (charges can move)</a:t>
            </a:r>
          </a:p>
          <a:p>
            <a:pPr eaLnBrk="1" hangingPunct="1"/>
            <a:r>
              <a:rPr lang="en-US" dirty="0" smtClean="0"/>
              <a:t>do not conduct electricity when solid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Dissolving NaCl in Water</a:t>
            </a:r>
          </a:p>
        </p:txBody>
      </p:sp>
      <p:pic>
        <p:nvPicPr>
          <p:cNvPr id="28675" name="Picture 4" descr="sodium%20ions,%20chloride%20ions,%20water%20molecul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7145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62200"/>
            <a:ext cx="8229600" cy="1143000"/>
          </a:xfrm>
        </p:spPr>
        <p:txBody>
          <a:bodyPr/>
          <a:lstStyle/>
          <a:p>
            <a:r>
              <a:rPr lang="en-US" dirty="0" smtClean="0"/>
              <a:t>Naming Chemical Compounds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56213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4000" smtClean="0"/>
              <a:t>Terms for describing how atoms bond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Arial"/>
              <a:buChar char="•"/>
            </a:pPr>
            <a:r>
              <a:rPr lang="en-US" sz="2800" dirty="0" smtClean="0"/>
              <a:t>Chemical Formula</a:t>
            </a:r>
          </a:p>
          <a:p>
            <a:pPr lvl="1" eaLnBrk="1" hangingPunct="1">
              <a:lnSpc>
                <a:spcPct val="90000"/>
              </a:lnSpc>
              <a:buFont typeface="Arial"/>
              <a:buChar char="•"/>
            </a:pPr>
            <a:r>
              <a:rPr lang="en-US" sz="2400" dirty="0" smtClean="0"/>
              <a:t>Relative #’s of different elements using symbols and subscripts</a:t>
            </a:r>
          </a:p>
          <a:p>
            <a:pPr lvl="1" eaLnBrk="1" hangingPunct="1">
              <a:lnSpc>
                <a:spcPct val="90000"/>
              </a:lnSpc>
              <a:buFont typeface="Arial"/>
              <a:buChar char="•"/>
            </a:pPr>
            <a:r>
              <a:rPr lang="en-US" sz="2400" dirty="0" smtClean="0"/>
              <a:t>C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H</a:t>
            </a:r>
            <a:r>
              <a:rPr lang="en-US" sz="2400" baseline="-25000" dirty="0" smtClean="0"/>
              <a:t>4</a:t>
            </a:r>
          </a:p>
          <a:p>
            <a:pPr eaLnBrk="1" hangingPunct="1">
              <a:lnSpc>
                <a:spcPct val="90000"/>
              </a:lnSpc>
              <a:buFont typeface="Arial"/>
              <a:buChar char="•"/>
            </a:pPr>
            <a:r>
              <a:rPr lang="en-US" sz="2800" dirty="0" smtClean="0"/>
              <a:t>Empirical Formula</a:t>
            </a:r>
          </a:p>
          <a:p>
            <a:pPr lvl="1" eaLnBrk="1" hangingPunct="1">
              <a:lnSpc>
                <a:spcPct val="90000"/>
              </a:lnSpc>
              <a:buFont typeface="Arial"/>
              <a:buChar char="•"/>
            </a:pPr>
            <a:r>
              <a:rPr lang="en-US" sz="2400" dirty="0" smtClean="0"/>
              <a:t>Chemical Formula Reduced to lowest  whole #’s of each element</a:t>
            </a:r>
          </a:p>
          <a:p>
            <a:pPr lvl="1" eaLnBrk="1" hangingPunct="1">
              <a:lnSpc>
                <a:spcPct val="90000"/>
              </a:lnSpc>
              <a:buFont typeface="Arial"/>
              <a:buChar char="•"/>
            </a:pPr>
            <a:r>
              <a:rPr lang="en-US" sz="2400" dirty="0" smtClean="0"/>
              <a:t>C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H</a:t>
            </a:r>
            <a:r>
              <a:rPr lang="en-US" sz="2400" baseline="-25000" dirty="0" smtClean="0"/>
              <a:t>4</a:t>
            </a:r>
            <a:r>
              <a:rPr lang="en-US" sz="2400" dirty="0" smtClean="0">
                <a:cs typeface="Arial" charset="0"/>
              </a:rPr>
              <a:t>→CH</a:t>
            </a:r>
            <a:r>
              <a:rPr lang="en-US" sz="2400" baseline="-25000" dirty="0" smtClean="0">
                <a:cs typeface="Arial" charset="0"/>
              </a:rPr>
              <a:t>2</a:t>
            </a:r>
          </a:p>
          <a:p>
            <a:pPr eaLnBrk="1" hangingPunct="1">
              <a:lnSpc>
                <a:spcPct val="90000"/>
              </a:lnSpc>
              <a:buFont typeface="Arial"/>
              <a:buChar char="•"/>
            </a:pPr>
            <a:r>
              <a:rPr lang="en-US" sz="2800" dirty="0" smtClean="0"/>
              <a:t>Formula Unit</a:t>
            </a:r>
          </a:p>
          <a:p>
            <a:pPr lvl="1" eaLnBrk="1" hangingPunct="1">
              <a:lnSpc>
                <a:spcPct val="90000"/>
              </a:lnSpc>
              <a:buFont typeface="Arial"/>
              <a:buChar char="•"/>
            </a:pPr>
            <a:r>
              <a:rPr lang="en-US" sz="2400" dirty="0" smtClean="0"/>
              <a:t>Lowest whole number ratios of </a:t>
            </a:r>
            <a:r>
              <a:rPr lang="en-US" sz="2400" b="1" dirty="0" smtClean="0"/>
              <a:t>Ionic Compounds</a:t>
            </a:r>
          </a:p>
          <a:p>
            <a:pPr lvl="1" eaLnBrk="1" hangingPunct="1">
              <a:lnSpc>
                <a:spcPct val="90000"/>
              </a:lnSpc>
              <a:buFont typeface="Arial"/>
              <a:buChar char="•"/>
            </a:pPr>
            <a:r>
              <a:rPr lang="en-US" sz="2400" dirty="0" err="1" smtClean="0"/>
              <a:t>NaCl</a:t>
            </a:r>
            <a:r>
              <a:rPr lang="en-US" sz="2400" dirty="0" smtClean="0"/>
              <a:t>, MgBr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, etc.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4000" smtClean="0"/>
              <a:t>Terms for describing how atoms bond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Molecular Formula</a:t>
            </a:r>
          </a:p>
          <a:p>
            <a:pPr lvl="1" eaLnBrk="1" hangingPunct="1"/>
            <a:r>
              <a:rPr lang="en-US" dirty="0" smtClean="0"/>
              <a:t>Chemical formula of one molecule </a:t>
            </a:r>
          </a:p>
          <a:p>
            <a:pPr lvl="1" eaLnBrk="1" hangingPunct="1"/>
            <a:r>
              <a:rPr lang="en-US" dirty="0"/>
              <a:t> </a:t>
            </a:r>
            <a:r>
              <a:rPr lang="en-US" dirty="0" smtClean="0"/>
              <a:t>e.g.  C</a:t>
            </a:r>
            <a:r>
              <a:rPr lang="en-US" baseline="-25000" dirty="0" smtClean="0"/>
              <a:t>2</a:t>
            </a:r>
            <a:r>
              <a:rPr lang="en-US" dirty="0" smtClean="0"/>
              <a:t>H</a:t>
            </a:r>
            <a:r>
              <a:rPr lang="en-US" baseline="-25000" dirty="0" smtClean="0"/>
              <a:t>4</a:t>
            </a:r>
          </a:p>
          <a:p>
            <a:pPr eaLnBrk="1" hangingPunct="1"/>
            <a:r>
              <a:rPr lang="en-US" dirty="0" smtClean="0"/>
              <a:t>Structural Formula of Molecule</a:t>
            </a:r>
          </a:p>
          <a:p>
            <a:pPr lvl="1" eaLnBrk="1" hangingPunct="1"/>
            <a:r>
              <a:rPr lang="en-US" dirty="0" smtClean="0"/>
              <a:t>Shows how atoms are bonded together in a molecule</a:t>
            </a:r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2895600" y="4267200"/>
            <a:ext cx="3257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600"/>
              <a:t>H			H</a:t>
            </a:r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2971800" y="5943600"/>
            <a:ext cx="3257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600"/>
              <a:t>H			H</a:t>
            </a:r>
          </a:p>
        </p:txBody>
      </p:sp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3886200" y="5105400"/>
            <a:ext cx="1428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600"/>
              <a:t>C	C</a:t>
            </a:r>
          </a:p>
        </p:txBody>
      </p:sp>
      <p:sp>
        <p:nvSpPr>
          <p:cNvPr id="30727" name="Line 7"/>
          <p:cNvSpPr>
            <a:spLocks noChangeShapeType="1"/>
          </p:cNvSpPr>
          <p:nvPr/>
        </p:nvSpPr>
        <p:spPr bwMode="auto">
          <a:xfrm>
            <a:off x="4343400" y="54102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28" name="Line 8"/>
          <p:cNvSpPr>
            <a:spLocks noChangeShapeType="1"/>
          </p:cNvSpPr>
          <p:nvPr/>
        </p:nvSpPr>
        <p:spPr bwMode="auto">
          <a:xfrm>
            <a:off x="4343400" y="54864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29" name="Line 9"/>
          <p:cNvSpPr>
            <a:spLocks noChangeShapeType="1"/>
          </p:cNvSpPr>
          <p:nvPr/>
        </p:nvSpPr>
        <p:spPr bwMode="auto">
          <a:xfrm flipV="1">
            <a:off x="5257800" y="4800600"/>
            <a:ext cx="457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30" name="Line 10"/>
          <p:cNvSpPr>
            <a:spLocks noChangeShapeType="1"/>
          </p:cNvSpPr>
          <p:nvPr/>
        </p:nvSpPr>
        <p:spPr bwMode="auto">
          <a:xfrm flipV="1">
            <a:off x="3429000" y="5562600"/>
            <a:ext cx="533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31" name="Line 11"/>
          <p:cNvSpPr>
            <a:spLocks noChangeShapeType="1"/>
          </p:cNvSpPr>
          <p:nvPr/>
        </p:nvSpPr>
        <p:spPr bwMode="auto">
          <a:xfrm>
            <a:off x="3352800" y="4724400"/>
            <a:ext cx="609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32" name="Line 12"/>
          <p:cNvSpPr>
            <a:spLocks noChangeShapeType="1"/>
          </p:cNvSpPr>
          <p:nvPr/>
        </p:nvSpPr>
        <p:spPr bwMode="auto">
          <a:xfrm>
            <a:off x="5257800" y="5638800"/>
            <a:ext cx="457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Bonding and Naming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81000" indent="-381000" eaLnBrk="1" hangingPunct="1">
              <a:lnSpc>
                <a:spcPct val="80000"/>
              </a:lnSpc>
              <a:buFontTx/>
              <a:buNone/>
            </a:pPr>
            <a:r>
              <a:rPr lang="en-US" sz="2000" b="1" dirty="0" smtClean="0"/>
              <a:t>1.  What is a chemical bond?</a:t>
            </a:r>
          </a:p>
          <a:p>
            <a:pPr marL="381000" indent="-381000" eaLnBrk="1" hangingPunct="1">
              <a:lnSpc>
                <a:spcPct val="80000"/>
              </a:lnSpc>
              <a:buFontTx/>
              <a:buNone/>
            </a:pPr>
            <a:endParaRPr lang="en-US" sz="2000" b="1" dirty="0" smtClean="0"/>
          </a:p>
          <a:p>
            <a:pPr marL="381000" indent="-381000" eaLnBrk="1" hangingPunct="1">
              <a:lnSpc>
                <a:spcPct val="80000"/>
              </a:lnSpc>
              <a:buFontTx/>
              <a:buNone/>
            </a:pPr>
            <a:r>
              <a:rPr lang="en-US" sz="2000" b="1" dirty="0" smtClean="0"/>
              <a:t>2.  How do atoms bond with each other?</a:t>
            </a:r>
          </a:p>
          <a:p>
            <a:pPr marL="381000" indent="-381000" eaLnBrk="1" hangingPunct="1">
              <a:lnSpc>
                <a:spcPct val="80000"/>
              </a:lnSpc>
              <a:buFontTx/>
              <a:buNone/>
            </a:pPr>
            <a:endParaRPr lang="en-US" sz="2000" b="1" dirty="0" smtClean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sz="2000" b="1" dirty="0" smtClean="0"/>
              <a:t>3. How </a:t>
            </a:r>
            <a:r>
              <a:rPr lang="en-US" sz="2000" b="1" dirty="0" smtClean="0"/>
              <a:t>does the type of bonding affect properties of compounds?</a:t>
            </a:r>
          </a:p>
          <a:p>
            <a:pPr marL="381000" indent="-381000" eaLnBrk="1" hangingPunct="1">
              <a:lnSpc>
                <a:spcPct val="80000"/>
              </a:lnSpc>
              <a:buFontTx/>
              <a:buNone/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  <a:buFont typeface="Arial"/>
              <a:buChar char="•"/>
            </a:pPr>
            <a:r>
              <a:rPr lang="en-US" sz="2000" dirty="0" smtClean="0"/>
              <a:t>How can all matter in the universe exist from only 92 elements?</a:t>
            </a:r>
          </a:p>
          <a:p>
            <a:pPr eaLnBrk="1" hangingPunct="1">
              <a:lnSpc>
                <a:spcPct val="80000"/>
              </a:lnSpc>
              <a:buFont typeface="Arial"/>
              <a:buChar char="•"/>
            </a:pPr>
            <a:r>
              <a:rPr lang="en-US" sz="2000" dirty="0" smtClean="0"/>
              <a:t>Why can you dissolve salt in water but not melt it easily?</a:t>
            </a:r>
          </a:p>
          <a:p>
            <a:pPr eaLnBrk="1" hangingPunct="1">
              <a:lnSpc>
                <a:spcPct val="80000"/>
              </a:lnSpc>
              <a:buFont typeface="Arial"/>
              <a:buChar char="•"/>
            </a:pPr>
            <a:r>
              <a:rPr lang="en-US" sz="2000" dirty="0" smtClean="0"/>
              <a:t>Why do the carbon atoms in graphite slide off my pencil lead while diamonds are forever?</a:t>
            </a:r>
          </a:p>
          <a:p>
            <a:pPr eaLnBrk="1" hangingPunct="1">
              <a:lnSpc>
                <a:spcPct val="80000"/>
              </a:lnSpc>
              <a:buFont typeface="Arial"/>
              <a:buChar char="•"/>
            </a:pPr>
            <a:r>
              <a:rPr lang="en-US" sz="2000" dirty="0" smtClean="0"/>
              <a:t>What is the role of carbon in the molecular diversity of life?</a:t>
            </a:r>
          </a:p>
          <a:p>
            <a:pPr eaLnBrk="1" hangingPunct="1">
              <a:lnSpc>
                <a:spcPct val="80000"/>
              </a:lnSpc>
              <a:buFont typeface="Arial"/>
              <a:buChar char="•"/>
            </a:pPr>
            <a:r>
              <a:rPr lang="en-US" sz="2000" dirty="0" smtClean="0"/>
              <a:t>How can two toxic and violently reactive elements combine to produce table salt (essential for life)?</a:t>
            </a:r>
          </a:p>
          <a:p>
            <a:pPr eaLnBrk="1" hangingPunct="1">
              <a:lnSpc>
                <a:spcPct val="80000"/>
              </a:lnSpc>
              <a:buFont typeface="Arial"/>
              <a:buChar char="•"/>
            </a:pPr>
            <a:r>
              <a:rPr lang="en-US" sz="2000" dirty="0" smtClean="0"/>
              <a:t>Why is sodium lauryl sulfate found in my shampoo)? </a:t>
            </a:r>
          </a:p>
          <a:p>
            <a:pPr marL="381000" indent="-381000" eaLnBrk="1" hangingPunct="1">
              <a:lnSpc>
                <a:spcPct val="80000"/>
              </a:lnSpc>
            </a:pPr>
            <a:endParaRPr lang="en-US" sz="2000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Naming Ions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pPr eaLnBrk="1" hangingPunct="1"/>
            <a:r>
              <a:rPr lang="en-US" sz="2800" b="1" dirty="0" smtClean="0"/>
              <a:t>Monatomic</a:t>
            </a:r>
          </a:p>
          <a:p>
            <a:pPr lvl="1" eaLnBrk="1" hangingPunct="1"/>
            <a:r>
              <a:rPr lang="en-US" sz="2400" dirty="0" smtClean="0"/>
              <a:t>1 atom + or –</a:t>
            </a:r>
          </a:p>
          <a:p>
            <a:pPr lvl="1" eaLnBrk="1" hangingPunct="1"/>
            <a:endParaRPr lang="en-US" sz="2400" dirty="0"/>
          </a:p>
          <a:p>
            <a:pPr lvl="1" eaLnBrk="1" hangingPunct="1"/>
            <a:endParaRPr lang="en-US" sz="2400" dirty="0" smtClean="0"/>
          </a:p>
          <a:p>
            <a:pPr eaLnBrk="1" hangingPunct="1"/>
            <a:r>
              <a:rPr lang="en-US" sz="2800" b="1" dirty="0" smtClean="0"/>
              <a:t>Polyatomic</a:t>
            </a:r>
          </a:p>
          <a:p>
            <a:pPr lvl="1" eaLnBrk="1" hangingPunct="1"/>
            <a:r>
              <a:rPr lang="en-US" sz="2400" dirty="0" smtClean="0"/>
              <a:t>Many atoms covalently bonded with an overall + or – charge (especially anions)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Naming </a:t>
            </a:r>
            <a:r>
              <a:rPr lang="en-US" dirty="0" err="1" smtClean="0"/>
              <a:t>Cations</a:t>
            </a:r>
            <a:endParaRPr lang="en-US" dirty="0" smtClean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2800" dirty="0" smtClean="0"/>
              <a:t>1.  Monatomic </a:t>
            </a:r>
            <a:r>
              <a:rPr lang="en-US" sz="2800" dirty="0" err="1" smtClean="0"/>
              <a:t>Cations</a:t>
            </a:r>
            <a:endParaRPr lang="en-US" sz="2800" dirty="0" smtClean="0"/>
          </a:p>
          <a:p>
            <a:pPr marL="0" indent="0" eaLnBrk="1" hangingPunct="1">
              <a:buNone/>
            </a:pPr>
            <a:endParaRPr lang="en-US" sz="2800" dirty="0" smtClean="0"/>
          </a:p>
          <a:p>
            <a:pPr lvl="1" eaLnBrk="1" hangingPunct="1"/>
            <a:r>
              <a:rPr lang="en-US" sz="2400" dirty="0" smtClean="0"/>
              <a:t>Use Atomic Symbol + Charge</a:t>
            </a:r>
          </a:p>
          <a:p>
            <a:pPr lvl="1" eaLnBrk="1" hangingPunct="1"/>
            <a:endParaRPr lang="en-US" sz="2400" dirty="0"/>
          </a:p>
          <a:p>
            <a:pPr marL="457200" lvl="1" indent="0" eaLnBrk="1" hangingPunct="1">
              <a:buNone/>
            </a:pPr>
            <a:r>
              <a:rPr lang="en-US" sz="2400" dirty="0" smtClean="0"/>
              <a:t>e.g.  </a:t>
            </a:r>
            <a:r>
              <a:rPr lang="en-US" sz="3200" dirty="0" smtClean="0"/>
              <a:t>Na</a:t>
            </a:r>
            <a:r>
              <a:rPr lang="en-US" sz="3200" baseline="30000" dirty="0" smtClean="0"/>
              <a:t>+ </a:t>
            </a:r>
            <a:r>
              <a:rPr lang="en-US" sz="3200" dirty="0" smtClean="0"/>
              <a:t>= sodium Ion </a:t>
            </a:r>
          </a:p>
          <a:p>
            <a:pPr marL="914400" lvl="2" indent="0" eaLnBrk="1" hangingPunct="1">
              <a:buNone/>
            </a:pPr>
            <a:r>
              <a:rPr lang="en-US" sz="3200" dirty="0"/>
              <a:t>	</a:t>
            </a:r>
            <a:r>
              <a:rPr lang="en-US" sz="3200" dirty="0" smtClean="0"/>
              <a:t>(element’s name + ion)</a:t>
            </a:r>
          </a:p>
          <a:p>
            <a:pPr lvl="2" eaLnBrk="1" hangingPunct="1"/>
            <a:endParaRPr lang="en-US" sz="2000" dirty="0"/>
          </a:p>
          <a:p>
            <a:pPr marL="914400" lvl="2" indent="0" eaLnBrk="1" hangingPunct="1">
              <a:buNone/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6174396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Naming </a:t>
            </a:r>
            <a:r>
              <a:rPr lang="en-US" dirty="0" err="1" smtClean="0"/>
              <a:t>Cations</a:t>
            </a:r>
            <a:endParaRPr lang="en-US" dirty="0" smtClean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pPr marL="514350" indent="-514350" eaLnBrk="1" hangingPunct="1">
              <a:buAutoNum type="arabicPeriod" startAt="2"/>
            </a:pPr>
            <a:r>
              <a:rPr lang="en-US" sz="2800" b="1" dirty="0" smtClean="0"/>
              <a:t>Polyatomic </a:t>
            </a:r>
            <a:r>
              <a:rPr lang="en-US" sz="2800" b="1" dirty="0" err="1" smtClean="0"/>
              <a:t>cations</a:t>
            </a:r>
            <a:r>
              <a:rPr lang="en-US" sz="2800" b="1" dirty="0" smtClean="0"/>
              <a:t>  </a:t>
            </a:r>
            <a:r>
              <a:rPr lang="en-US" sz="2800" dirty="0" smtClean="0"/>
              <a:t>(Memorize these!)</a:t>
            </a:r>
          </a:p>
          <a:p>
            <a:pPr marL="0" indent="0" eaLnBrk="1" hangingPunct="1">
              <a:buNone/>
            </a:pPr>
            <a:endParaRPr lang="en-US" sz="2800" dirty="0" smtClean="0"/>
          </a:p>
          <a:p>
            <a:pPr marL="457200" lvl="1" indent="0">
              <a:buNone/>
            </a:pPr>
            <a:r>
              <a:rPr lang="en-US" dirty="0"/>
              <a:t>NH</a:t>
            </a:r>
            <a:r>
              <a:rPr lang="en-US" baseline="-25000" dirty="0"/>
              <a:t>4</a:t>
            </a:r>
            <a:r>
              <a:rPr lang="en-US" baseline="30000" dirty="0"/>
              <a:t>+</a:t>
            </a:r>
            <a:r>
              <a:rPr lang="en-US" dirty="0"/>
              <a:t> 	ammonium ion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 Hg</a:t>
            </a:r>
            <a:r>
              <a:rPr lang="en-US" sz="2800" baseline="-25000" dirty="0" smtClean="0"/>
              <a:t>2</a:t>
            </a:r>
            <a:r>
              <a:rPr lang="en-US" sz="2800" baseline="30000" dirty="0" smtClean="0"/>
              <a:t>2</a:t>
            </a:r>
            <a:r>
              <a:rPr lang="en-US" sz="2800" baseline="30000" dirty="0"/>
              <a:t>+</a:t>
            </a:r>
            <a:r>
              <a:rPr lang="en-US" sz="2800" dirty="0"/>
              <a:t>	mercury(I) ion</a:t>
            </a:r>
          </a:p>
          <a:p>
            <a:pPr marL="0" indent="0" eaLnBrk="1" hangingPunct="1">
              <a:buNone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31606793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mtClean="0"/>
              <a:t>How Do We Know Charges?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Apply Octet Rule (Groups 1, 2, 16, 17)</a:t>
            </a:r>
          </a:p>
          <a:p>
            <a:pPr marL="0" indent="0" eaLnBrk="1" hangingPunct="1">
              <a:buNone/>
            </a:pPr>
            <a:endParaRPr lang="en-US" dirty="0" smtClean="0"/>
          </a:p>
          <a:p>
            <a:pPr eaLnBrk="1" hangingPunct="1"/>
            <a:r>
              <a:rPr lang="en-US" b="1" dirty="0" smtClean="0"/>
              <a:t>Memorize</a:t>
            </a:r>
            <a:r>
              <a:rPr lang="en-US" dirty="0" smtClean="0"/>
              <a:t> Ion List</a:t>
            </a:r>
          </a:p>
          <a:p>
            <a:pPr marL="0" indent="0" eaLnBrk="1" hangingPunct="1">
              <a:buNone/>
            </a:pPr>
            <a:endParaRPr lang="en-US" dirty="0" smtClean="0"/>
          </a:p>
          <a:p>
            <a:pPr eaLnBrk="1" hangingPunct="1"/>
            <a:r>
              <a:rPr lang="en-US" dirty="0" smtClean="0"/>
              <a:t>Use Roman </a:t>
            </a:r>
            <a:r>
              <a:rPr lang="en-US" dirty="0" err="1" smtClean="0"/>
              <a:t>numberals</a:t>
            </a:r>
            <a:r>
              <a:rPr lang="en-US" dirty="0" smtClean="0"/>
              <a:t> to name elements with &gt;1 charge</a:t>
            </a:r>
          </a:p>
          <a:p>
            <a:pPr lvl="1" eaLnBrk="1" hangingPunct="1"/>
            <a:r>
              <a:rPr lang="en-US" dirty="0" smtClean="0"/>
              <a:t>Copper</a:t>
            </a:r>
            <a:r>
              <a:rPr lang="en-US" b="1" dirty="0" smtClean="0"/>
              <a:t>(I)</a:t>
            </a:r>
            <a:r>
              <a:rPr lang="en-US" dirty="0" smtClean="0"/>
              <a:t> Ion =Cu</a:t>
            </a:r>
            <a:r>
              <a:rPr lang="en-US" baseline="30000" dirty="0" smtClean="0"/>
              <a:t>+</a:t>
            </a:r>
          </a:p>
          <a:p>
            <a:pPr lvl="1" eaLnBrk="1" hangingPunct="1"/>
            <a:r>
              <a:rPr lang="en-US" dirty="0" smtClean="0"/>
              <a:t>Copper</a:t>
            </a:r>
            <a:r>
              <a:rPr lang="en-US" b="1" dirty="0" smtClean="0"/>
              <a:t>(II)</a:t>
            </a:r>
            <a:r>
              <a:rPr lang="en-US" dirty="0" smtClean="0"/>
              <a:t> Ion=Cu</a:t>
            </a:r>
            <a:r>
              <a:rPr lang="en-US" baseline="30000" dirty="0" smtClean="0"/>
              <a:t>2+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Naming Anions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/>
          <a:lstStyle/>
          <a:p>
            <a:r>
              <a:rPr lang="en-US" dirty="0"/>
              <a:t>monatomic </a:t>
            </a:r>
            <a:r>
              <a:rPr lang="en-US" b="1" dirty="0"/>
              <a:t>anion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anions </a:t>
            </a:r>
            <a:r>
              <a:rPr lang="en-US" dirty="0"/>
              <a:t>provide the </a:t>
            </a:r>
            <a:r>
              <a:rPr lang="en-US" b="1" u="sng" dirty="0"/>
              <a:t>second</a:t>
            </a:r>
            <a:r>
              <a:rPr lang="en-US" dirty="0"/>
              <a:t> part of the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name </a:t>
            </a:r>
            <a:r>
              <a:rPr lang="en-US" dirty="0"/>
              <a:t>of an ionic compound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e.g.	</a:t>
            </a:r>
            <a:r>
              <a:rPr lang="en-US" dirty="0" err="1" smtClean="0"/>
              <a:t>Cl</a:t>
            </a:r>
            <a:r>
              <a:rPr lang="en-US" baseline="30000" dirty="0" smtClean="0"/>
              <a:t>-</a:t>
            </a:r>
            <a:r>
              <a:rPr lang="en-US" dirty="0"/>
              <a:t>	    chlor</a:t>
            </a:r>
            <a:r>
              <a:rPr lang="en-US" b="1" dirty="0"/>
              <a:t>ide</a:t>
            </a:r>
            <a:r>
              <a:rPr lang="en-US" dirty="0"/>
              <a:t> </a:t>
            </a:r>
            <a:r>
              <a:rPr lang="en-US" b="1" dirty="0"/>
              <a:t>ion</a:t>
            </a:r>
            <a:r>
              <a:rPr lang="en-US" dirty="0"/>
              <a:t>	   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use </a:t>
            </a:r>
            <a:r>
              <a:rPr lang="en-US" dirty="0"/>
              <a:t>suffix “</a:t>
            </a:r>
            <a:r>
              <a:rPr lang="en-US" b="1" dirty="0"/>
              <a:t>ide</a:t>
            </a:r>
            <a:r>
              <a:rPr lang="en-US" dirty="0"/>
              <a:t>” + “</a:t>
            </a:r>
            <a:r>
              <a:rPr lang="en-US" b="1" dirty="0"/>
              <a:t>ion</a:t>
            </a:r>
            <a:r>
              <a:rPr lang="en-US" dirty="0"/>
              <a:t>”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b="1" dirty="0" smtClean="0"/>
              <a:t>Can you name the rest of the monatomic anions?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Naming </a:t>
            </a:r>
            <a:r>
              <a:rPr lang="en-US" dirty="0" err="1" smtClean="0"/>
              <a:t>Polyatmic</a:t>
            </a:r>
            <a:r>
              <a:rPr lang="en-US" dirty="0" smtClean="0"/>
              <a:t> Anions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/>
          <a:lstStyle/>
          <a:p>
            <a:pPr eaLnBrk="1" hangingPunct="1"/>
            <a:r>
              <a:rPr lang="en-US" dirty="0" smtClean="0"/>
              <a:t>Polyatomic (with </a:t>
            </a:r>
            <a:r>
              <a:rPr lang="en-US" dirty="0" err="1"/>
              <a:t>o</a:t>
            </a:r>
            <a:r>
              <a:rPr lang="en-US" dirty="0" err="1" smtClean="0"/>
              <a:t>xygens</a:t>
            </a:r>
            <a:r>
              <a:rPr lang="en-US" dirty="0" smtClean="0"/>
              <a:t>)</a:t>
            </a:r>
          </a:p>
          <a:p>
            <a:pPr marL="0" indent="0" eaLnBrk="1" hangingPunct="1">
              <a:buNone/>
            </a:pPr>
            <a:endParaRPr lang="en-US" dirty="0" smtClean="0"/>
          </a:p>
          <a:p>
            <a:pPr lvl="1" eaLnBrk="1" hangingPunct="1"/>
            <a:r>
              <a:rPr lang="en-US" dirty="0" err="1" smtClean="0"/>
              <a:t>ite</a:t>
            </a:r>
            <a:r>
              <a:rPr lang="en-US" dirty="0" smtClean="0"/>
              <a:t>	N</a:t>
            </a:r>
            <a:r>
              <a:rPr lang="en-US" b="1" dirty="0" smtClean="0"/>
              <a:t>O</a:t>
            </a:r>
            <a:r>
              <a:rPr lang="en-US" b="1" baseline="-25000" dirty="0" smtClean="0"/>
              <a:t>2</a:t>
            </a:r>
            <a:r>
              <a:rPr lang="en-US" baseline="30000" dirty="0" smtClean="0"/>
              <a:t>-</a:t>
            </a:r>
            <a:r>
              <a:rPr lang="en-US" dirty="0" smtClean="0"/>
              <a:t> Nitr</a:t>
            </a:r>
            <a:r>
              <a:rPr lang="en-US" b="1" dirty="0" smtClean="0"/>
              <a:t>ite	</a:t>
            </a:r>
            <a:r>
              <a:rPr lang="en-US" dirty="0" smtClean="0"/>
              <a:t>	S</a:t>
            </a:r>
            <a:r>
              <a:rPr lang="en-US" b="1" dirty="0" smtClean="0"/>
              <a:t>O</a:t>
            </a:r>
            <a:r>
              <a:rPr lang="en-US" b="1" baseline="-25000" dirty="0" smtClean="0"/>
              <a:t>3</a:t>
            </a:r>
            <a:r>
              <a:rPr lang="en-US" baseline="30000" dirty="0" smtClean="0"/>
              <a:t>2-</a:t>
            </a:r>
            <a:r>
              <a:rPr lang="en-US" dirty="0" smtClean="0"/>
              <a:t> Sulf</a:t>
            </a:r>
            <a:r>
              <a:rPr lang="en-US" b="1" dirty="0" smtClean="0"/>
              <a:t>ite</a:t>
            </a:r>
          </a:p>
          <a:p>
            <a:pPr lvl="1" eaLnBrk="1" hangingPunct="1"/>
            <a:r>
              <a:rPr lang="en-US" dirty="0" smtClean="0"/>
              <a:t>ate	N</a:t>
            </a:r>
            <a:r>
              <a:rPr lang="en-US" b="1" dirty="0" smtClean="0"/>
              <a:t>O</a:t>
            </a:r>
            <a:r>
              <a:rPr lang="en-US" b="1" baseline="-25000" dirty="0" smtClean="0"/>
              <a:t>3</a:t>
            </a:r>
            <a:r>
              <a:rPr lang="en-US" baseline="30000" dirty="0" smtClean="0"/>
              <a:t>-</a:t>
            </a:r>
            <a:r>
              <a:rPr lang="en-US" dirty="0" smtClean="0"/>
              <a:t> Nitr</a:t>
            </a:r>
            <a:r>
              <a:rPr lang="en-US" b="1" dirty="0" smtClean="0"/>
              <a:t>ate</a:t>
            </a:r>
            <a:r>
              <a:rPr lang="en-US" dirty="0" smtClean="0"/>
              <a:t>	S</a:t>
            </a:r>
            <a:r>
              <a:rPr lang="en-US" b="1" dirty="0" smtClean="0"/>
              <a:t>O</a:t>
            </a:r>
            <a:r>
              <a:rPr lang="en-US" b="1" baseline="-25000" dirty="0" smtClean="0"/>
              <a:t>4</a:t>
            </a:r>
            <a:r>
              <a:rPr lang="en-US" baseline="30000" dirty="0" smtClean="0"/>
              <a:t>2-</a:t>
            </a:r>
            <a:r>
              <a:rPr lang="en-US" dirty="0" smtClean="0"/>
              <a:t> Sulf</a:t>
            </a:r>
            <a:r>
              <a:rPr lang="en-US" b="1" dirty="0" smtClean="0"/>
              <a:t>ate</a:t>
            </a:r>
          </a:p>
          <a:p>
            <a:pPr marL="457200" lvl="1" indent="0" eaLnBrk="1" hangingPunct="1">
              <a:buNone/>
            </a:pPr>
            <a:endParaRPr lang="en-US" b="1" dirty="0" smtClean="0"/>
          </a:p>
          <a:p>
            <a:pPr lvl="2" eaLnBrk="1" hangingPunct="1"/>
            <a:r>
              <a:rPr lang="en-US" sz="2800" dirty="0" err="1" smtClean="0"/>
              <a:t>ClO</a:t>
            </a:r>
            <a:r>
              <a:rPr lang="en-US" sz="2800" baseline="30000" dirty="0" smtClean="0"/>
              <a:t>-</a:t>
            </a:r>
            <a:r>
              <a:rPr lang="en-US" sz="2800" dirty="0" smtClean="0"/>
              <a:t>=</a:t>
            </a:r>
            <a:r>
              <a:rPr lang="en-US" sz="2800" b="1" dirty="0" smtClean="0"/>
              <a:t>Hypo</a:t>
            </a:r>
            <a:r>
              <a:rPr lang="en-US" sz="2800" dirty="0" smtClean="0"/>
              <a:t>chlor</a:t>
            </a:r>
            <a:r>
              <a:rPr lang="en-US" sz="2800" b="1" dirty="0" smtClean="0"/>
              <a:t>ite</a:t>
            </a:r>
            <a:r>
              <a:rPr lang="en-US" sz="2800" dirty="0" smtClean="0"/>
              <a:t>=least </a:t>
            </a:r>
            <a:r>
              <a:rPr lang="en-US" sz="2800" dirty="0" err="1" smtClean="0"/>
              <a:t>oxygens</a:t>
            </a:r>
            <a:endParaRPr lang="en-US" sz="2800" dirty="0" smtClean="0"/>
          </a:p>
          <a:p>
            <a:pPr lvl="2" eaLnBrk="1" hangingPunct="1"/>
            <a:r>
              <a:rPr lang="en-US" sz="2800" dirty="0" smtClean="0"/>
              <a:t>ClO</a:t>
            </a:r>
            <a:r>
              <a:rPr lang="en-US" sz="2800" baseline="-25000" dirty="0" smtClean="0"/>
              <a:t>2</a:t>
            </a:r>
            <a:r>
              <a:rPr lang="en-US" sz="2800" baseline="30000" dirty="0" smtClean="0"/>
              <a:t>-</a:t>
            </a:r>
            <a:r>
              <a:rPr lang="en-US" sz="2800" dirty="0" smtClean="0"/>
              <a:t>=Chlor</a:t>
            </a:r>
            <a:r>
              <a:rPr lang="en-US" sz="2800" b="1" dirty="0" smtClean="0"/>
              <a:t>ite</a:t>
            </a:r>
          </a:p>
          <a:p>
            <a:pPr lvl="2" eaLnBrk="1" hangingPunct="1"/>
            <a:r>
              <a:rPr lang="en-US" sz="2800" dirty="0" smtClean="0"/>
              <a:t>ClO</a:t>
            </a:r>
            <a:r>
              <a:rPr lang="en-US" sz="2800" baseline="-25000" dirty="0" smtClean="0"/>
              <a:t>3</a:t>
            </a:r>
            <a:r>
              <a:rPr lang="en-US" sz="2800" baseline="30000" dirty="0" smtClean="0"/>
              <a:t>-</a:t>
            </a:r>
            <a:r>
              <a:rPr lang="en-US" sz="2800" dirty="0" smtClean="0"/>
              <a:t>=Chlor</a:t>
            </a:r>
            <a:r>
              <a:rPr lang="en-US" sz="2800" b="1" dirty="0" smtClean="0"/>
              <a:t>ate</a:t>
            </a:r>
          </a:p>
          <a:p>
            <a:pPr lvl="2" eaLnBrk="1" hangingPunct="1"/>
            <a:r>
              <a:rPr lang="en-US" sz="2800" dirty="0" smtClean="0"/>
              <a:t>ClO</a:t>
            </a:r>
            <a:r>
              <a:rPr lang="en-US" sz="2800" baseline="-25000" dirty="0" smtClean="0"/>
              <a:t>4</a:t>
            </a:r>
            <a:r>
              <a:rPr lang="en-US" sz="2800" baseline="30000" dirty="0" smtClean="0"/>
              <a:t>-</a:t>
            </a:r>
            <a:r>
              <a:rPr lang="en-US" sz="2800" dirty="0" smtClean="0"/>
              <a:t>=</a:t>
            </a:r>
            <a:r>
              <a:rPr lang="en-US" sz="2800" b="1" dirty="0" smtClean="0"/>
              <a:t>Per</a:t>
            </a:r>
            <a:r>
              <a:rPr lang="en-US" sz="2800" dirty="0" smtClean="0"/>
              <a:t>chlor</a:t>
            </a:r>
            <a:r>
              <a:rPr lang="en-US" sz="2800" b="1" dirty="0" smtClean="0"/>
              <a:t>ate</a:t>
            </a:r>
            <a:r>
              <a:rPr lang="en-US" sz="2800" dirty="0" smtClean="0"/>
              <a:t>=most </a:t>
            </a:r>
            <a:r>
              <a:rPr lang="en-US" sz="2800" dirty="0" err="1" smtClean="0"/>
              <a:t>Oxygens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0926958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Naming </a:t>
            </a:r>
            <a:r>
              <a:rPr lang="en-US" dirty="0" err="1" smtClean="0"/>
              <a:t>Polyatmic</a:t>
            </a:r>
            <a:r>
              <a:rPr lang="en-US" dirty="0" smtClean="0"/>
              <a:t> Anions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/>
          <a:lstStyle/>
          <a:p>
            <a:pPr eaLnBrk="1" hangingPunct="1"/>
            <a:r>
              <a:rPr lang="en-US" dirty="0" smtClean="0"/>
              <a:t>If the anion contains hydrogen, prefix name with “hydrogen”</a:t>
            </a:r>
          </a:p>
          <a:p>
            <a:pPr marL="0" indent="0" eaLnBrk="1" hangingPunct="1">
              <a:buNone/>
            </a:pPr>
            <a:endParaRPr lang="en-US" dirty="0" smtClean="0"/>
          </a:p>
          <a:p>
            <a:pPr lvl="1" eaLnBrk="1" hangingPunct="1"/>
            <a:r>
              <a:rPr lang="en-US" sz="3200" b="1" dirty="0" smtClean="0"/>
              <a:t>H</a:t>
            </a:r>
            <a:r>
              <a:rPr lang="en-US" sz="3200" dirty="0" smtClean="0"/>
              <a:t>CO</a:t>
            </a:r>
            <a:r>
              <a:rPr lang="en-US" sz="3200" baseline="-25000" dirty="0" smtClean="0"/>
              <a:t>3</a:t>
            </a:r>
            <a:r>
              <a:rPr lang="en-US" sz="3200" baseline="30000" dirty="0" smtClean="0"/>
              <a:t>-  </a:t>
            </a:r>
            <a:r>
              <a:rPr lang="en-US" sz="3200" dirty="0" smtClean="0"/>
              <a:t>= </a:t>
            </a:r>
            <a:r>
              <a:rPr lang="en-US" sz="3200" b="1" dirty="0"/>
              <a:t>h</a:t>
            </a:r>
            <a:r>
              <a:rPr lang="en-US" sz="3200" b="1" dirty="0" smtClean="0"/>
              <a:t>ydrogen</a:t>
            </a:r>
            <a:r>
              <a:rPr lang="en-US" sz="3200" dirty="0" smtClean="0"/>
              <a:t> </a:t>
            </a:r>
            <a:r>
              <a:rPr lang="en-US" sz="3200" dirty="0"/>
              <a:t>c</a:t>
            </a:r>
            <a:r>
              <a:rPr lang="en-US" sz="3200" dirty="0" smtClean="0"/>
              <a:t>arbonate</a:t>
            </a:r>
          </a:p>
          <a:p>
            <a:pPr lvl="1"/>
            <a:r>
              <a:rPr lang="en-US" sz="3200" b="1" dirty="0" smtClean="0"/>
              <a:t>H</a:t>
            </a:r>
            <a:r>
              <a:rPr lang="en-US" sz="3200" dirty="0" smtClean="0"/>
              <a:t>S</a:t>
            </a:r>
            <a:r>
              <a:rPr lang="en-US" sz="3200" b="1" dirty="0" smtClean="0"/>
              <a:t>O</a:t>
            </a:r>
            <a:r>
              <a:rPr lang="en-US" sz="3200" b="1" baseline="-25000" dirty="0" smtClean="0"/>
              <a:t>4</a:t>
            </a:r>
            <a:r>
              <a:rPr lang="en-US" sz="3200" baseline="30000" dirty="0" smtClean="0"/>
              <a:t>-</a:t>
            </a:r>
            <a:r>
              <a:rPr lang="en-US" sz="3200" dirty="0"/>
              <a:t> </a:t>
            </a:r>
            <a:r>
              <a:rPr lang="en-US" sz="3200" dirty="0" smtClean="0"/>
              <a:t> = </a:t>
            </a:r>
            <a:r>
              <a:rPr lang="en-US" sz="3200" b="1" dirty="0" smtClean="0"/>
              <a:t>hydrogen</a:t>
            </a:r>
            <a:r>
              <a:rPr lang="en-US" sz="3200" dirty="0" smtClean="0"/>
              <a:t> </a:t>
            </a:r>
            <a:r>
              <a:rPr lang="en-US" sz="3200" dirty="0"/>
              <a:t>sulf</a:t>
            </a:r>
            <a:r>
              <a:rPr lang="en-US" sz="3200" b="1" dirty="0"/>
              <a:t>ate</a:t>
            </a:r>
            <a:endParaRPr lang="en-US" sz="3200" dirty="0"/>
          </a:p>
          <a:p>
            <a:pPr lvl="1"/>
            <a:r>
              <a:rPr lang="en-US" sz="3200" b="1" dirty="0"/>
              <a:t>H</a:t>
            </a:r>
            <a:r>
              <a:rPr lang="en-US" sz="3200" dirty="0"/>
              <a:t>S</a:t>
            </a:r>
            <a:r>
              <a:rPr lang="en-US" sz="3200" baseline="30000" dirty="0"/>
              <a:t>-</a:t>
            </a:r>
            <a:r>
              <a:rPr lang="en-US" sz="3200" dirty="0"/>
              <a:t>	</a:t>
            </a:r>
            <a:r>
              <a:rPr lang="en-US" sz="3200" dirty="0" smtClean="0"/>
              <a:t>   = </a:t>
            </a:r>
            <a:r>
              <a:rPr lang="en-US" sz="3200" b="1" dirty="0" smtClean="0"/>
              <a:t>hydrogen</a:t>
            </a:r>
            <a:r>
              <a:rPr lang="en-US" sz="3200" dirty="0" smtClean="0"/>
              <a:t> </a:t>
            </a:r>
            <a:r>
              <a:rPr lang="en-US" sz="3200" dirty="0"/>
              <a:t>sulf</a:t>
            </a:r>
            <a:r>
              <a:rPr lang="en-US" sz="3200" b="1" dirty="0"/>
              <a:t>ide</a:t>
            </a:r>
            <a:endParaRPr lang="en-US" sz="3200" dirty="0"/>
          </a:p>
          <a:p>
            <a:pPr lvl="1" eaLnBrk="1" hangingPunct="1"/>
            <a:endParaRPr lang="en-US" sz="3200" dirty="0" smtClean="0"/>
          </a:p>
          <a:p>
            <a:pPr marL="457200" lvl="1" indent="0" eaLnBrk="1" hangingPunct="1">
              <a:buNone/>
            </a:pPr>
            <a:r>
              <a:rPr lang="en-US" sz="3200" dirty="0" smtClean="0"/>
              <a:t>Let’s try all the phosphates that contain hydrogen:</a:t>
            </a:r>
          </a:p>
        </p:txBody>
      </p:sp>
    </p:spTree>
    <p:extLst>
      <p:ext uri="{BB962C8B-B14F-4D97-AF65-F5344CB8AC3E}">
        <p14:creationId xmlns:p14="http://schemas.microsoft.com/office/powerpoint/2010/main" val="10915458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000" dirty="0" smtClean="0"/>
              <a:t>Naming Binary Ionic Compounds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err="1"/>
              <a:t>c</a:t>
            </a:r>
            <a:r>
              <a:rPr lang="en-US" dirty="0" err="1" smtClean="0"/>
              <a:t>ation</a:t>
            </a:r>
            <a:r>
              <a:rPr lang="en-US" dirty="0" smtClean="0"/>
              <a:t> 	+	</a:t>
            </a:r>
            <a:r>
              <a:rPr lang="en-US" dirty="0"/>
              <a:t>a</a:t>
            </a:r>
            <a:r>
              <a:rPr lang="en-US" dirty="0" smtClean="0"/>
              <a:t>nion</a:t>
            </a:r>
          </a:p>
          <a:p>
            <a:pPr marL="0" indent="0" eaLnBrk="1" hangingPunct="1">
              <a:buNone/>
            </a:pPr>
            <a:endParaRPr lang="en-US" dirty="0" smtClean="0"/>
          </a:p>
          <a:p>
            <a:pPr marL="0" indent="0" eaLnBrk="1" hangingPunct="1">
              <a:buNone/>
            </a:pPr>
            <a:r>
              <a:rPr lang="en-US" dirty="0" smtClean="0"/>
              <a:t>	Na</a:t>
            </a:r>
            <a:r>
              <a:rPr lang="en-US" baseline="30000" dirty="0" smtClean="0"/>
              <a:t>+</a:t>
            </a:r>
            <a:r>
              <a:rPr lang="en-US" dirty="0" smtClean="0"/>
              <a:t> 	+	  </a:t>
            </a:r>
            <a:r>
              <a:rPr lang="en-US" dirty="0" err="1" smtClean="0"/>
              <a:t>Cl</a:t>
            </a:r>
            <a:r>
              <a:rPr lang="en-US" baseline="30000" dirty="0" smtClean="0"/>
              <a:t>-</a:t>
            </a:r>
          </a:p>
          <a:p>
            <a:pPr marL="0" indent="0" eaLnBrk="1" hangingPunct="1">
              <a:buNone/>
            </a:pPr>
            <a:endParaRPr lang="en-US" baseline="30000" dirty="0" smtClean="0"/>
          </a:p>
          <a:p>
            <a:pPr eaLnBrk="1" hangingPunct="1"/>
            <a:r>
              <a:rPr lang="en-US" dirty="0" err="1" smtClean="0"/>
              <a:t>NaCl</a:t>
            </a:r>
            <a:r>
              <a:rPr lang="en-US" dirty="0" smtClean="0"/>
              <a:t> = sodium </a:t>
            </a:r>
            <a:r>
              <a:rPr lang="en-US" dirty="0"/>
              <a:t>c</a:t>
            </a:r>
            <a:r>
              <a:rPr lang="en-US" dirty="0" smtClean="0"/>
              <a:t>hloride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000" dirty="0" smtClean="0"/>
              <a:t>Naming Binary Ionic Compounds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Steps</a:t>
            </a:r>
          </a:p>
          <a:p>
            <a:pPr marL="0" indent="0" eaLnBrk="1" hangingPunct="1">
              <a:buNone/>
            </a:pPr>
            <a:endParaRPr lang="en-US" dirty="0" smtClean="0"/>
          </a:p>
          <a:p>
            <a:pPr lvl="1" eaLnBrk="1" hangingPunct="1"/>
            <a:r>
              <a:rPr lang="en-US" dirty="0" smtClean="0"/>
              <a:t>Write Ions			  </a:t>
            </a:r>
            <a:r>
              <a:rPr lang="en-US" b="1" dirty="0" smtClean="0"/>
              <a:t>Pb</a:t>
            </a:r>
            <a:r>
              <a:rPr lang="en-US" b="1" baseline="30000" dirty="0" smtClean="0"/>
              <a:t>4+</a:t>
            </a:r>
            <a:r>
              <a:rPr lang="en-US" b="1" dirty="0" smtClean="0"/>
              <a:t>	  O</a:t>
            </a:r>
            <a:r>
              <a:rPr lang="en-US" b="1" baseline="30000" dirty="0" smtClean="0"/>
              <a:t>2-</a:t>
            </a:r>
          </a:p>
          <a:p>
            <a:pPr lvl="1" eaLnBrk="1" hangingPunct="1"/>
            <a:r>
              <a:rPr lang="en-US" dirty="0" smtClean="0"/>
              <a:t>Balance Charges (LCM)   </a:t>
            </a:r>
            <a:r>
              <a:rPr lang="en-US" b="1" dirty="0" smtClean="0"/>
              <a:t>4+		2x2-</a:t>
            </a:r>
          </a:p>
          <a:p>
            <a:pPr lvl="1" eaLnBrk="1" hangingPunct="1"/>
            <a:r>
              <a:rPr lang="en-US" dirty="0" smtClean="0"/>
              <a:t>Empirical Formula/Formula Unit </a:t>
            </a:r>
            <a:r>
              <a:rPr lang="en-US" b="1" dirty="0" smtClean="0"/>
              <a:t>PbO</a:t>
            </a:r>
            <a:r>
              <a:rPr lang="en-US" b="1" baseline="-25000" dirty="0" smtClean="0"/>
              <a:t>2</a:t>
            </a:r>
          </a:p>
          <a:p>
            <a:pPr lvl="1" eaLnBrk="1" hangingPunct="1"/>
            <a:r>
              <a:rPr lang="en-US" dirty="0" smtClean="0"/>
              <a:t>Name			      </a:t>
            </a:r>
            <a:r>
              <a:rPr lang="en-US" b="1" dirty="0" smtClean="0"/>
              <a:t>Lead (IV) Oxide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368576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Practice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Calcium Chloride</a:t>
            </a:r>
          </a:p>
          <a:p>
            <a:pPr eaLnBrk="1" hangingPunct="1"/>
            <a:r>
              <a:rPr lang="en-US" smtClean="0"/>
              <a:t>Iron (II) Oxide</a:t>
            </a:r>
          </a:p>
          <a:p>
            <a:pPr eaLnBrk="1" hangingPunct="1"/>
            <a:r>
              <a:rPr lang="en-US" smtClean="0"/>
              <a:t>Iron (III) Sulfide</a:t>
            </a:r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454025" y="1600200"/>
            <a:ext cx="1603375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sz="3200"/>
              <a:t>  CaCl</a:t>
            </a:r>
            <a:r>
              <a:rPr lang="en-US" sz="3200" baseline="-25000"/>
              <a:t>2</a:t>
            </a:r>
          </a:p>
          <a:p>
            <a:pPr eaLnBrk="1" hangingPunct="1">
              <a:buFontTx/>
              <a:buChar char="•"/>
            </a:pPr>
            <a:endParaRPr lang="en-US" sz="800" baseline="-25000"/>
          </a:p>
          <a:p>
            <a:pPr eaLnBrk="1" hangingPunct="1">
              <a:buFontTx/>
              <a:buChar char="•"/>
            </a:pPr>
            <a:r>
              <a:rPr lang="en-US" sz="3200"/>
              <a:t>  FeO</a:t>
            </a:r>
          </a:p>
          <a:p>
            <a:pPr eaLnBrk="1" hangingPunct="1">
              <a:buFontTx/>
              <a:buChar char="•"/>
            </a:pPr>
            <a:endParaRPr lang="en-US" sz="800"/>
          </a:p>
          <a:p>
            <a:pPr eaLnBrk="1" hangingPunct="1">
              <a:buFontTx/>
              <a:buChar char="•"/>
            </a:pPr>
            <a:r>
              <a:rPr lang="en-US" sz="3200"/>
              <a:t>  Fe</a:t>
            </a:r>
            <a:r>
              <a:rPr lang="en-US" sz="3200" baseline="-25000"/>
              <a:t>2</a:t>
            </a:r>
            <a:r>
              <a:rPr lang="en-US" sz="3200"/>
              <a:t>S</a:t>
            </a:r>
            <a:r>
              <a:rPr lang="en-US" sz="3200" baseline="-25000"/>
              <a:t>3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/>
      <p:bldP spid="2765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Basics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676400"/>
            <a:ext cx="8458200" cy="4525963"/>
          </a:xfrm>
        </p:spPr>
        <p:txBody>
          <a:bodyPr/>
          <a:lstStyle/>
          <a:p>
            <a:pPr eaLnBrk="1" hangingPunct="1">
              <a:buFont typeface="Arial"/>
              <a:buChar char="•"/>
            </a:pPr>
            <a:r>
              <a:rPr lang="en-US" dirty="0" smtClean="0"/>
              <a:t>Bond</a:t>
            </a:r>
          </a:p>
          <a:p>
            <a:pPr lvl="1" eaLnBrk="1" hangingPunct="1">
              <a:buFont typeface="Arial"/>
              <a:buChar char="•"/>
            </a:pPr>
            <a:r>
              <a:rPr lang="en-US" dirty="0"/>
              <a:t>s</a:t>
            </a:r>
            <a:r>
              <a:rPr lang="en-US" dirty="0" smtClean="0"/>
              <a:t>omething that binds, attaches, or restrains</a:t>
            </a:r>
          </a:p>
          <a:p>
            <a:pPr eaLnBrk="1" hangingPunct="1">
              <a:buFont typeface="Arial"/>
              <a:buChar char="•"/>
            </a:pPr>
            <a:r>
              <a:rPr lang="en-US" dirty="0" smtClean="0"/>
              <a:t>Chemical Bond</a:t>
            </a:r>
          </a:p>
          <a:p>
            <a:pPr lvl="1" eaLnBrk="1" hangingPunct="1">
              <a:buFont typeface="Arial"/>
              <a:buChar char="•"/>
            </a:pPr>
            <a:r>
              <a:rPr lang="en-US" dirty="0"/>
              <a:t>t</a:t>
            </a:r>
            <a:r>
              <a:rPr lang="en-US" dirty="0" smtClean="0"/>
              <a:t>he force that binds atoms to each other</a:t>
            </a:r>
          </a:p>
          <a:p>
            <a:pPr eaLnBrk="1" hangingPunct="1">
              <a:buFont typeface="Arial"/>
              <a:buChar char="•"/>
            </a:pPr>
            <a:r>
              <a:rPr lang="en-US" dirty="0" smtClean="0"/>
              <a:t>Why?</a:t>
            </a:r>
          </a:p>
          <a:p>
            <a:pPr lvl="1" eaLnBrk="1" hangingPunct="1">
              <a:buFont typeface="Arial"/>
              <a:buChar char="•"/>
            </a:pPr>
            <a:r>
              <a:rPr lang="en-US" dirty="0"/>
              <a:t>t</a:t>
            </a:r>
            <a:r>
              <a:rPr lang="en-US" dirty="0" smtClean="0"/>
              <a:t>o Achieve Stability </a:t>
            </a:r>
          </a:p>
          <a:p>
            <a:pPr lvl="1" eaLnBrk="1" hangingPunct="1">
              <a:buFont typeface="Arial"/>
              <a:buChar char="•"/>
            </a:pPr>
            <a:r>
              <a:rPr lang="en-US" dirty="0" smtClean="0"/>
              <a:t>	(Noble Gas Configuration – s</a:t>
            </a:r>
            <a:r>
              <a:rPr lang="en-US" baseline="30000" dirty="0" smtClean="0"/>
              <a:t>2</a:t>
            </a:r>
            <a:r>
              <a:rPr lang="en-US" dirty="0" smtClean="0"/>
              <a:t>p</a:t>
            </a:r>
            <a:r>
              <a:rPr lang="en-US" baseline="30000" dirty="0" smtClean="0"/>
              <a:t>6</a:t>
            </a:r>
            <a:r>
              <a:rPr lang="en-US" dirty="0" smtClean="0"/>
              <a:t>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Ionic Compounds Containing Polyatomic Ions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pPr eaLnBrk="1" hangingPunct="1"/>
            <a:r>
              <a:rPr lang="en-US" dirty="0" smtClean="0"/>
              <a:t>Few positive, many negative polyatomic ions</a:t>
            </a:r>
          </a:p>
          <a:p>
            <a:pPr eaLnBrk="1" hangingPunct="1"/>
            <a:r>
              <a:rPr lang="en-US" dirty="0" smtClean="0"/>
              <a:t>Use Atomic Symbols + Charge</a:t>
            </a:r>
          </a:p>
          <a:p>
            <a:pPr lvl="1" eaLnBrk="1" hangingPunct="1"/>
            <a:r>
              <a:rPr lang="en-US" dirty="0" smtClean="0"/>
              <a:t>polyatomic </a:t>
            </a:r>
            <a:r>
              <a:rPr lang="en-US" dirty="0" err="1" smtClean="0"/>
              <a:t>cation</a:t>
            </a:r>
            <a:endParaRPr lang="en-US" dirty="0" smtClean="0"/>
          </a:p>
          <a:p>
            <a:pPr lvl="2" eaLnBrk="1" hangingPunct="1"/>
            <a:r>
              <a:rPr lang="en-US" dirty="0" smtClean="0"/>
              <a:t>NH</a:t>
            </a:r>
            <a:r>
              <a:rPr lang="en-US" baseline="-25000" dirty="0" smtClean="0"/>
              <a:t>4</a:t>
            </a:r>
            <a:r>
              <a:rPr lang="en-US" baseline="30000" dirty="0" smtClean="0"/>
              <a:t>+</a:t>
            </a:r>
            <a:r>
              <a:rPr lang="en-US" dirty="0" smtClean="0"/>
              <a:t>  ammonium ion</a:t>
            </a:r>
          </a:p>
          <a:p>
            <a:pPr lvl="2" eaLnBrk="1" hangingPunct="1"/>
            <a:r>
              <a:rPr lang="en-US" dirty="0" smtClean="0"/>
              <a:t>Hg</a:t>
            </a:r>
            <a:r>
              <a:rPr lang="en-US" baseline="-25000" dirty="0" smtClean="0"/>
              <a:t>2</a:t>
            </a:r>
            <a:r>
              <a:rPr lang="en-US" baseline="30000" dirty="0" smtClean="0"/>
              <a:t>2+</a:t>
            </a:r>
            <a:r>
              <a:rPr lang="en-US" dirty="0" smtClean="0"/>
              <a:t> mercury(I) ion</a:t>
            </a:r>
          </a:p>
          <a:p>
            <a:pPr lvl="1" eaLnBrk="1" hangingPunct="1"/>
            <a:r>
              <a:rPr lang="en-US" dirty="0" smtClean="0"/>
              <a:t>polyatomic anion</a:t>
            </a:r>
          </a:p>
          <a:p>
            <a:pPr lvl="2" eaLnBrk="1" hangingPunct="1"/>
            <a:r>
              <a:rPr lang="en-US" dirty="0" smtClean="0"/>
              <a:t>OH</a:t>
            </a:r>
            <a:r>
              <a:rPr lang="en-US" baseline="30000" dirty="0" smtClean="0"/>
              <a:t>-</a:t>
            </a:r>
            <a:r>
              <a:rPr lang="en-US" dirty="0" smtClean="0"/>
              <a:t>  hydroxide ion</a:t>
            </a:r>
          </a:p>
          <a:p>
            <a:pPr lvl="2" eaLnBrk="1" hangingPunct="1"/>
            <a:r>
              <a:rPr lang="en-US" dirty="0" smtClean="0"/>
              <a:t>CO</a:t>
            </a:r>
            <a:r>
              <a:rPr lang="en-US" baseline="-25000" dirty="0" smtClean="0"/>
              <a:t>3</a:t>
            </a:r>
            <a:r>
              <a:rPr lang="en-US" baseline="30000" dirty="0" smtClean="0"/>
              <a:t>2-</a:t>
            </a:r>
            <a:r>
              <a:rPr lang="en-US" dirty="0" smtClean="0"/>
              <a:t>  carbonate ion</a:t>
            </a:r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 rot="-1866334">
            <a:off x="4397375" y="2898775"/>
            <a:ext cx="4232275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/>
              <a:t>Note: Charge Refers to whole groups of atoms, not just the last one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Polyatomic Ion Formulae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Write ions</a:t>
            </a:r>
          </a:p>
          <a:p>
            <a:pPr lvl="1" eaLnBrk="1" hangingPunct="1"/>
            <a:r>
              <a:rPr lang="en-US" dirty="0" smtClean="0"/>
              <a:t>NH</a:t>
            </a:r>
            <a:r>
              <a:rPr lang="en-US" baseline="-25000" dirty="0" smtClean="0"/>
              <a:t>4</a:t>
            </a:r>
            <a:r>
              <a:rPr lang="en-US" baseline="30000" dirty="0" smtClean="0"/>
              <a:t>+</a:t>
            </a:r>
            <a:r>
              <a:rPr lang="en-US" dirty="0" smtClean="0"/>
              <a:t>		CO</a:t>
            </a:r>
            <a:r>
              <a:rPr lang="en-US" baseline="-25000" dirty="0" smtClean="0"/>
              <a:t>3</a:t>
            </a:r>
            <a:r>
              <a:rPr lang="en-US" baseline="30000" dirty="0" smtClean="0"/>
              <a:t>2-</a:t>
            </a:r>
          </a:p>
          <a:p>
            <a:pPr eaLnBrk="1" hangingPunct="1"/>
            <a:r>
              <a:rPr lang="en-US" dirty="0" smtClean="0"/>
              <a:t>Balance Charges (LCM)</a:t>
            </a:r>
          </a:p>
          <a:p>
            <a:pPr lvl="1" eaLnBrk="1" hangingPunct="1"/>
            <a:r>
              <a:rPr lang="en-US" dirty="0" smtClean="0"/>
              <a:t>2 x 1+		2-</a:t>
            </a:r>
          </a:p>
          <a:p>
            <a:pPr eaLnBrk="1" hangingPunct="1"/>
            <a:r>
              <a:rPr lang="en-US" dirty="0" smtClean="0"/>
              <a:t>Write Formula with lowest whole # ratios</a:t>
            </a:r>
          </a:p>
          <a:p>
            <a:pPr lvl="1" eaLnBrk="1" hangingPunct="1"/>
            <a:r>
              <a:rPr lang="en-US" dirty="0" smtClean="0"/>
              <a:t>(NH</a:t>
            </a:r>
            <a:r>
              <a:rPr lang="en-US" baseline="-25000" dirty="0" smtClean="0"/>
              <a:t>4</a:t>
            </a:r>
            <a:r>
              <a:rPr lang="en-US" dirty="0" smtClean="0"/>
              <a:t>)</a:t>
            </a:r>
            <a:r>
              <a:rPr lang="en-US" baseline="-25000" dirty="0" smtClean="0"/>
              <a:t>2</a:t>
            </a:r>
            <a:r>
              <a:rPr lang="en-US" dirty="0" smtClean="0"/>
              <a:t>CO</a:t>
            </a:r>
            <a:r>
              <a:rPr lang="en-US" baseline="-25000" dirty="0" smtClean="0"/>
              <a:t>3</a:t>
            </a:r>
            <a:r>
              <a:rPr lang="en-US" dirty="0" smtClean="0"/>
              <a:t>     ammonium </a:t>
            </a:r>
            <a:r>
              <a:rPr lang="en-US" dirty="0"/>
              <a:t>c</a:t>
            </a:r>
            <a:r>
              <a:rPr lang="en-US" dirty="0" smtClean="0"/>
              <a:t>arbonate</a:t>
            </a:r>
          </a:p>
          <a:p>
            <a:pPr lvl="1" eaLnBrk="1" hangingPunct="1"/>
            <a:r>
              <a:rPr lang="en-US" b="1" dirty="0" smtClean="0"/>
              <a:t>Show &gt;1 Polyatomic ion with parentheses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Polyatomic Ion Formulae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Practice:</a:t>
            </a:r>
          </a:p>
          <a:p>
            <a:pPr marL="0" indent="0" eaLnBrk="1" hangingPunct="1">
              <a:buNone/>
            </a:pPr>
            <a:r>
              <a:rPr lang="en-US" dirty="0"/>
              <a:t>a</a:t>
            </a:r>
            <a:r>
              <a:rPr lang="en-US" dirty="0" smtClean="0"/>
              <a:t>luminum sulfate</a:t>
            </a:r>
          </a:p>
          <a:p>
            <a:pPr marL="0" indent="0" eaLnBrk="1" hangingPunct="1">
              <a:buNone/>
            </a:pPr>
            <a:endParaRPr lang="en-US" dirty="0"/>
          </a:p>
          <a:p>
            <a:pPr marL="0" indent="0" eaLnBrk="1" hangingPunct="1">
              <a:buNone/>
            </a:pPr>
            <a:r>
              <a:rPr lang="en-US" dirty="0"/>
              <a:t>m</a:t>
            </a:r>
            <a:r>
              <a:rPr lang="en-US" dirty="0" smtClean="0"/>
              <a:t>agnesium hydroxide</a:t>
            </a:r>
          </a:p>
          <a:p>
            <a:pPr marL="0" indent="0" eaLnBrk="1" hangingPunct="1">
              <a:buNone/>
            </a:pPr>
            <a:endParaRPr lang="en-US" dirty="0"/>
          </a:p>
          <a:p>
            <a:pPr marL="0" indent="0" eaLnBrk="1" hangingPunct="1">
              <a:buNone/>
            </a:pPr>
            <a:r>
              <a:rPr lang="en-US" dirty="0"/>
              <a:t>c</a:t>
            </a:r>
            <a:r>
              <a:rPr lang="en-US" dirty="0" smtClean="0"/>
              <a:t>opper(II) acetate</a:t>
            </a:r>
          </a:p>
        </p:txBody>
      </p:sp>
    </p:spTree>
    <p:extLst>
      <p:ext uri="{BB962C8B-B14F-4D97-AF65-F5344CB8AC3E}">
        <p14:creationId xmlns:p14="http://schemas.microsoft.com/office/powerpoint/2010/main" val="26304073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Polyatomic Ion Formulae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Practice:</a:t>
            </a:r>
          </a:p>
          <a:p>
            <a:pPr marL="0" indent="0" eaLnBrk="1" hangingPunct="1">
              <a:buNone/>
            </a:pPr>
            <a:r>
              <a:rPr lang="en-US" dirty="0"/>
              <a:t>a</a:t>
            </a:r>
            <a:r>
              <a:rPr lang="en-US" dirty="0" smtClean="0"/>
              <a:t>luminum sulfate  </a:t>
            </a:r>
            <a:r>
              <a:rPr lang="en-US" dirty="0" smtClean="0">
                <a:solidFill>
                  <a:srgbClr val="FF0000"/>
                </a:solidFill>
              </a:rPr>
              <a:t>Al</a:t>
            </a:r>
            <a:r>
              <a:rPr lang="en-US" baseline="-25000" dirty="0" smtClean="0">
                <a:solidFill>
                  <a:srgbClr val="FF0000"/>
                </a:solidFill>
              </a:rPr>
              <a:t>2</a:t>
            </a:r>
            <a:r>
              <a:rPr lang="en-US" dirty="0" smtClean="0">
                <a:solidFill>
                  <a:srgbClr val="FF0000"/>
                </a:solidFill>
              </a:rPr>
              <a:t>(SO</a:t>
            </a:r>
            <a:r>
              <a:rPr lang="en-US" baseline="-25000" dirty="0" smtClean="0">
                <a:solidFill>
                  <a:srgbClr val="FF0000"/>
                </a:solidFill>
              </a:rPr>
              <a:t>4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r>
              <a:rPr lang="en-US" baseline="-25000" dirty="0" smtClean="0">
                <a:solidFill>
                  <a:srgbClr val="FF0000"/>
                </a:solidFill>
              </a:rPr>
              <a:t>3</a:t>
            </a:r>
          </a:p>
          <a:p>
            <a:pPr marL="0" indent="0" eaLnBrk="1" hangingPunct="1">
              <a:buNone/>
            </a:pPr>
            <a:endParaRPr lang="en-US" dirty="0"/>
          </a:p>
          <a:p>
            <a:pPr marL="0" indent="0" eaLnBrk="1" hangingPunct="1">
              <a:buNone/>
            </a:pPr>
            <a:r>
              <a:rPr lang="en-US" dirty="0"/>
              <a:t>m</a:t>
            </a:r>
            <a:r>
              <a:rPr lang="en-US" dirty="0" smtClean="0"/>
              <a:t>agnesium hydroxide   </a:t>
            </a:r>
            <a:r>
              <a:rPr lang="en-US" dirty="0" smtClean="0">
                <a:solidFill>
                  <a:srgbClr val="FF0000"/>
                </a:solidFill>
              </a:rPr>
              <a:t>Mg(OH)</a:t>
            </a:r>
            <a:r>
              <a:rPr lang="en-US" baseline="-25000" dirty="0" smtClean="0">
                <a:solidFill>
                  <a:srgbClr val="FF0000"/>
                </a:solidFill>
              </a:rPr>
              <a:t>2</a:t>
            </a:r>
          </a:p>
          <a:p>
            <a:pPr marL="0" indent="0" eaLnBrk="1" hangingPunct="1">
              <a:buNone/>
            </a:pPr>
            <a:endParaRPr lang="en-US" dirty="0"/>
          </a:p>
          <a:p>
            <a:pPr marL="0" indent="0" eaLnBrk="1" hangingPunct="1">
              <a:buNone/>
            </a:pPr>
            <a:r>
              <a:rPr lang="en-US" dirty="0"/>
              <a:t>c</a:t>
            </a:r>
            <a:r>
              <a:rPr lang="en-US" dirty="0" smtClean="0"/>
              <a:t>opper(II) acetate    </a:t>
            </a:r>
            <a:r>
              <a:rPr lang="en-US" dirty="0" smtClean="0">
                <a:solidFill>
                  <a:srgbClr val="FF0000"/>
                </a:solidFill>
              </a:rPr>
              <a:t>Cu(C</a:t>
            </a:r>
            <a:r>
              <a:rPr lang="en-US" baseline="-25000" dirty="0" smtClean="0">
                <a:solidFill>
                  <a:srgbClr val="FF0000"/>
                </a:solidFill>
              </a:rPr>
              <a:t>2</a:t>
            </a:r>
            <a:r>
              <a:rPr lang="en-US" dirty="0" smtClean="0">
                <a:solidFill>
                  <a:srgbClr val="FF0000"/>
                </a:solidFill>
              </a:rPr>
              <a:t>H</a:t>
            </a:r>
            <a:r>
              <a:rPr lang="en-US" baseline="-25000" dirty="0" smtClean="0">
                <a:solidFill>
                  <a:srgbClr val="FF0000"/>
                </a:solidFill>
              </a:rPr>
              <a:t>3</a:t>
            </a:r>
            <a:r>
              <a:rPr lang="en-US" dirty="0" smtClean="0">
                <a:solidFill>
                  <a:srgbClr val="FF0000"/>
                </a:solidFill>
              </a:rPr>
              <a:t>O</a:t>
            </a:r>
            <a:r>
              <a:rPr lang="en-US" baseline="-25000" dirty="0" smtClean="0">
                <a:solidFill>
                  <a:srgbClr val="FF0000"/>
                </a:solidFill>
              </a:rPr>
              <a:t>2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r>
              <a:rPr lang="en-US" baseline="-25000" dirty="0" smtClean="0">
                <a:solidFill>
                  <a:srgbClr val="FF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9642611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Oxidation #’s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Oxidation #=Charge of an Ion</a:t>
            </a:r>
          </a:p>
          <a:p>
            <a:pPr lvl="1" eaLnBrk="1" hangingPunct="1"/>
            <a:r>
              <a:rPr lang="en-US" dirty="0" smtClean="0"/>
              <a:t>K</a:t>
            </a:r>
            <a:r>
              <a:rPr lang="en-US" baseline="30000" dirty="0" smtClean="0"/>
              <a:t>+ </a:t>
            </a:r>
            <a:r>
              <a:rPr lang="en-US" dirty="0" smtClean="0"/>
              <a:t>= oxidation # of +1</a:t>
            </a:r>
          </a:p>
          <a:p>
            <a:pPr lvl="1" eaLnBrk="1" hangingPunct="1"/>
            <a:r>
              <a:rPr lang="en-US" dirty="0" smtClean="0"/>
              <a:t>O</a:t>
            </a:r>
            <a:r>
              <a:rPr lang="en-US" baseline="30000" dirty="0" smtClean="0"/>
              <a:t>2- </a:t>
            </a:r>
            <a:r>
              <a:rPr lang="en-US" dirty="0" smtClean="0"/>
              <a:t>= oxidation # of -2</a:t>
            </a:r>
          </a:p>
          <a:p>
            <a:pPr eaLnBrk="1" hangingPunct="1"/>
            <a:r>
              <a:rPr lang="en-US" dirty="0" smtClean="0"/>
              <a:t>We use </a:t>
            </a:r>
            <a:r>
              <a:rPr lang="en-US" b="1" dirty="0" smtClean="0"/>
              <a:t>oxidation numbers</a:t>
            </a:r>
            <a:r>
              <a:rPr lang="en-US" dirty="0" smtClean="0"/>
              <a:t> to figure out the formulas of ionic compounds.</a:t>
            </a:r>
          </a:p>
          <a:p>
            <a:pPr eaLnBrk="1" hangingPunct="1"/>
            <a:r>
              <a:rPr lang="en-US" dirty="0" smtClean="0"/>
              <a:t>The sum of oxidation numbers for the formulas of an ionic compounds </a:t>
            </a:r>
            <a:r>
              <a:rPr lang="en-US" b="1" dirty="0" smtClean="0"/>
              <a:t>must = 0</a:t>
            </a:r>
            <a:r>
              <a:rPr lang="en-US" dirty="0" smtClean="0"/>
              <a:t>.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Metallic Bonds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1752600"/>
          </a:xfrm>
        </p:spPr>
        <p:txBody>
          <a:bodyPr/>
          <a:lstStyle/>
          <a:p>
            <a:pPr eaLnBrk="1" hangingPunct="1"/>
            <a:r>
              <a:rPr lang="en-US" sz="2800" dirty="0"/>
              <a:t>h</a:t>
            </a:r>
            <a:r>
              <a:rPr lang="en-US" sz="2800" dirty="0" smtClean="0"/>
              <a:t>eld together by the attraction of free-floating valence electrons (-) for the positive ions in a lattice structure:  “electron-sea”</a:t>
            </a:r>
          </a:p>
        </p:txBody>
      </p:sp>
      <p:pic>
        <p:nvPicPr>
          <p:cNvPr id="40964" name="Picture 4" descr="ttMetallicBondingcro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211513"/>
            <a:ext cx="7620000" cy="293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Characteristics of Metals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Characteristics of Metals</a:t>
            </a:r>
          </a:p>
          <a:p>
            <a:pPr lvl="1" eaLnBrk="1" hangingPunct="1"/>
            <a:r>
              <a:rPr lang="en-US" smtClean="0"/>
              <a:t>high m.p. and b.p.</a:t>
            </a:r>
          </a:p>
          <a:p>
            <a:pPr lvl="1" eaLnBrk="1" hangingPunct="1"/>
            <a:r>
              <a:rPr lang="en-US" smtClean="0"/>
              <a:t>Good conductors of electricity and heat conductors in the solid state</a:t>
            </a:r>
          </a:p>
          <a:p>
            <a:pPr lvl="1" eaLnBrk="1" hangingPunct="1"/>
            <a:r>
              <a:rPr lang="en-US" smtClean="0"/>
              <a:t>malleable, ductile</a:t>
            </a:r>
          </a:p>
          <a:p>
            <a:pPr lvl="1" eaLnBrk="1" hangingPunct="1"/>
            <a:r>
              <a:rPr lang="en-US" smtClean="0"/>
              <a:t>shiny, reflective, usually gray (or grey)</a:t>
            </a:r>
          </a:p>
          <a:p>
            <a:pPr lvl="1"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Characteristics of Metals</a:t>
            </a:r>
          </a:p>
        </p:txBody>
      </p:sp>
      <p:pic>
        <p:nvPicPr>
          <p:cNvPr id="152580" name="Picture 4" descr="im28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07" b="5807"/>
          <a:stretch>
            <a:fillRect/>
          </a:stretch>
        </p:blipFill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7108" name="Rectangle 5"/>
          <p:cNvSpPr>
            <a:spLocks noChangeArrowheads="1"/>
          </p:cNvSpPr>
          <p:nvPr/>
        </p:nvSpPr>
        <p:spPr bwMode="auto">
          <a:xfrm>
            <a:off x="457200" y="5410200"/>
            <a:ext cx="8234363" cy="107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zh-CN" sz="2400">
                <a:ea typeface="宋体" charset="-122"/>
              </a:rPr>
              <a:t>As a metal is struck by a hammer, the atoms slide through the electron sea to new positions while continuing to maintain their connections to each other.</a:t>
            </a:r>
            <a:endParaRPr lang="en-US" sz="24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52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Alloys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458200" cy="5257800"/>
          </a:xfrm>
        </p:spPr>
        <p:txBody>
          <a:bodyPr/>
          <a:lstStyle/>
          <a:p>
            <a:pPr eaLnBrk="1" hangingPunct="1"/>
            <a:r>
              <a:rPr lang="en-US" smtClean="0"/>
              <a:t>Mixture of elements that has metallic properties (solid solutions)</a:t>
            </a:r>
          </a:p>
          <a:p>
            <a:pPr eaLnBrk="1" hangingPunct="1"/>
            <a:r>
              <a:rPr lang="en-US" smtClean="0"/>
              <a:t>Substitutional alloys—atoms of similar sizes</a:t>
            </a:r>
          </a:p>
          <a:p>
            <a:pPr lvl="1" eaLnBrk="1" hangingPunct="1"/>
            <a:r>
              <a:rPr lang="en-US" smtClean="0"/>
              <a:t>Brass (Cu +Zn)</a:t>
            </a:r>
          </a:p>
          <a:p>
            <a:pPr lvl="1" eaLnBrk="1" hangingPunct="1"/>
            <a:r>
              <a:rPr lang="en-US" smtClean="0"/>
              <a:t>Bronze (Cu + Sn + Pb)</a:t>
            </a:r>
          </a:p>
          <a:p>
            <a:pPr lvl="1" eaLnBrk="1" hangingPunct="1"/>
            <a:r>
              <a:rPr lang="en-US" smtClean="0"/>
              <a:t>Pewter (Sn + Sb + Pb)</a:t>
            </a:r>
          </a:p>
          <a:p>
            <a:pPr eaLnBrk="1" hangingPunct="1"/>
            <a:r>
              <a:rPr lang="en-US" smtClean="0"/>
              <a:t>Interstitial—much smaller atoms fill spaces between larger atoms</a:t>
            </a:r>
          </a:p>
          <a:p>
            <a:pPr lvl="1" eaLnBrk="1" hangingPunct="1"/>
            <a:r>
              <a:rPr lang="en-US" smtClean="0"/>
              <a:t>Carbon Steel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Alloys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4038600"/>
            <a:ext cx="8458200" cy="2057400"/>
          </a:xfrm>
        </p:spPr>
        <p:txBody>
          <a:bodyPr/>
          <a:lstStyle/>
          <a:p>
            <a:pPr eaLnBrk="1" hangingPunct="1"/>
            <a:r>
              <a:rPr lang="en-US" sz="2800" smtClean="0"/>
              <a:t>It is more difficult for layers of atoms to move over each other, especially in interstitial alloys.</a:t>
            </a:r>
          </a:p>
        </p:txBody>
      </p:sp>
      <p:pic>
        <p:nvPicPr>
          <p:cNvPr id="54276" name="Picture 4" descr="atomLayers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371600"/>
            <a:ext cx="3600450" cy="217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7" name="Text Box 5"/>
          <p:cNvSpPr txBox="1">
            <a:spLocks noChangeArrowheads="1"/>
          </p:cNvSpPr>
          <p:nvPr/>
        </p:nvSpPr>
        <p:spPr bwMode="auto">
          <a:xfrm>
            <a:off x="381000" y="6172200"/>
            <a:ext cx="7702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http://www.frankswebspace.org.uk/ScienceAndMaths/chemistry/alloys.htm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Octet Rule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buFont typeface="Arial"/>
              <a:buChar char="•"/>
            </a:pPr>
            <a:r>
              <a:rPr lang="en-US" dirty="0" smtClean="0"/>
              <a:t>Valence electrons</a:t>
            </a:r>
          </a:p>
          <a:p>
            <a:pPr lvl="1" eaLnBrk="1" hangingPunct="1">
              <a:buFont typeface="Arial"/>
              <a:buChar char="•"/>
            </a:pPr>
            <a:r>
              <a:rPr lang="en-US" dirty="0" smtClean="0"/>
              <a:t>Electrons in the outermost energy level of an atom</a:t>
            </a:r>
          </a:p>
          <a:p>
            <a:pPr eaLnBrk="1" hangingPunct="1">
              <a:buFont typeface="Arial"/>
              <a:buChar char="•"/>
            </a:pPr>
            <a:r>
              <a:rPr lang="en-US" dirty="0" smtClean="0"/>
              <a:t>Rules</a:t>
            </a:r>
          </a:p>
          <a:p>
            <a:pPr lvl="1" eaLnBrk="1" hangingPunct="1">
              <a:buFont typeface="Arial"/>
              <a:buChar char="•"/>
            </a:pPr>
            <a:r>
              <a:rPr lang="en-US" dirty="0" smtClean="0"/>
              <a:t>Octet—Atoms bond to achieve 8 e</a:t>
            </a:r>
            <a:r>
              <a:rPr lang="en-US" baseline="30000" dirty="0" smtClean="0"/>
              <a:t>-</a:t>
            </a:r>
            <a:r>
              <a:rPr lang="en-US" dirty="0" smtClean="0"/>
              <a:t> in outer energy level</a:t>
            </a:r>
          </a:p>
          <a:p>
            <a:pPr lvl="1" eaLnBrk="1" hangingPunct="1">
              <a:buFont typeface="Arial"/>
              <a:buChar char="•"/>
            </a:pPr>
            <a:r>
              <a:rPr lang="en-US" dirty="0" smtClean="0"/>
              <a:t>Duet—H bonds to achieve 2 e</a:t>
            </a:r>
            <a:r>
              <a:rPr lang="en-US" baseline="30000" dirty="0" smtClean="0"/>
              <a:t>-</a:t>
            </a:r>
            <a:r>
              <a:rPr lang="en-US" dirty="0" smtClean="0"/>
              <a:t> in outer energy level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Ionic compounds – crystal lattice of </a:t>
            </a:r>
            <a:r>
              <a:rPr lang="en-US" smtClean="0"/>
              <a:t>oppositely-charged ions, </a:t>
            </a:r>
            <a:r>
              <a:rPr lang="en-US" dirty="0" smtClean="0"/>
              <a:t>held together by electrostatic charges</a:t>
            </a:r>
          </a:p>
          <a:p>
            <a:pPr marL="0" indent="0" eaLnBrk="1" hangingPunct="1">
              <a:buFontTx/>
              <a:buNone/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Metals – lattice of positively-charged ions in a sea of electrons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Covalent Bonding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>
          <a:xfrm>
            <a:off x="1066800" y="1770185"/>
            <a:ext cx="4495800" cy="5105400"/>
          </a:xfrm>
        </p:spPr>
        <p:txBody>
          <a:bodyPr/>
          <a:lstStyle/>
          <a:p>
            <a:pPr eaLnBrk="1" hangingPunct="1"/>
            <a:r>
              <a:rPr lang="en-US" dirty="0" smtClean="0"/>
              <a:t>Held together by shared electrons  (covalent bond)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Both electrons spend time around each nucleus but spend most of their time in the middle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  <p:pic>
        <p:nvPicPr>
          <p:cNvPr id="56324" name="Picture 4" descr="08_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1" y="2228892"/>
            <a:ext cx="2514600" cy="4008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Diatomic Elements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Memorize</a:t>
            </a:r>
            <a:r>
              <a:rPr lang="en-US" dirty="0"/>
              <a:t>:  N</a:t>
            </a:r>
            <a:r>
              <a:rPr lang="en-US" baseline="-25000" dirty="0"/>
              <a:t> </a:t>
            </a:r>
            <a:r>
              <a:rPr lang="en-US" dirty="0"/>
              <a:t>O F </a:t>
            </a:r>
            <a:r>
              <a:rPr lang="en-US" dirty="0" err="1"/>
              <a:t>Cl</a:t>
            </a:r>
            <a:r>
              <a:rPr lang="en-US" dirty="0"/>
              <a:t> Br</a:t>
            </a:r>
            <a:r>
              <a:rPr lang="en-US" baseline="-25000" dirty="0"/>
              <a:t> </a:t>
            </a:r>
            <a:r>
              <a:rPr lang="en-US" dirty="0"/>
              <a:t>I    H</a:t>
            </a:r>
          </a:p>
          <a:p>
            <a:r>
              <a:rPr lang="en-US" dirty="0"/>
              <a:t>all exist </a:t>
            </a:r>
            <a:r>
              <a:rPr lang="en-US" dirty="0" err="1"/>
              <a:t>diatomically</a:t>
            </a:r>
            <a:r>
              <a:rPr lang="en-US" dirty="0"/>
              <a:t> in nature (more stable):    N</a:t>
            </a:r>
            <a:r>
              <a:rPr lang="en-US" baseline="-25000" dirty="0"/>
              <a:t>2 </a:t>
            </a:r>
            <a:r>
              <a:rPr lang="en-US" dirty="0"/>
              <a:t>O</a:t>
            </a:r>
            <a:r>
              <a:rPr lang="en-US" baseline="-25000" dirty="0"/>
              <a:t>2</a:t>
            </a:r>
            <a:r>
              <a:rPr lang="en-US" dirty="0"/>
              <a:t> F</a:t>
            </a:r>
            <a:r>
              <a:rPr lang="en-US" baseline="-25000" dirty="0"/>
              <a:t>2</a:t>
            </a:r>
            <a:r>
              <a:rPr lang="en-US" dirty="0"/>
              <a:t> Cl</a:t>
            </a:r>
            <a:r>
              <a:rPr lang="en-US" baseline="-25000" dirty="0"/>
              <a:t>2</a:t>
            </a:r>
            <a:r>
              <a:rPr lang="en-US" dirty="0"/>
              <a:t> Br</a:t>
            </a:r>
            <a:r>
              <a:rPr lang="en-US" baseline="-25000" dirty="0"/>
              <a:t>2 </a:t>
            </a:r>
            <a:r>
              <a:rPr lang="en-US" dirty="0"/>
              <a:t>I</a:t>
            </a:r>
            <a:r>
              <a:rPr lang="en-US" baseline="-25000" dirty="0"/>
              <a:t>2</a:t>
            </a:r>
            <a:r>
              <a:rPr lang="en-US" dirty="0"/>
              <a:t>    H</a:t>
            </a:r>
            <a:r>
              <a:rPr lang="en-US" baseline="-25000" dirty="0"/>
              <a:t>2</a:t>
            </a:r>
            <a:endParaRPr lang="en-US" dirty="0"/>
          </a:p>
          <a:p>
            <a:r>
              <a:rPr lang="en-US" dirty="0"/>
              <a:t>7- rule:  Go to Element #7, travel across to Group 7A, then down in the shape of a 7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Another way to remember them:</a:t>
            </a:r>
            <a:endParaRPr lang="en-US" dirty="0"/>
          </a:p>
          <a:p>
            <a:r>
              <a:rPr lang="en-US" dirty="0" err="1"/>
              <a:t>Hairogens</a:t>
            </a:r>
            <a:r>
              <a:rPr lang="en-US" dirty="0"/>
              <a:t>:  H</a:t>
            </a:r>
            <a:r>
              <a:rPr lang="en-US" baseline="-25000" dirty="0"/>
              <a:t>2</a:t>
            </a:r>
            <a:r>
              <a:rPr lang="en-US" dirty="0"/>
              <a:t> (H), N</a:t>
            </a:r>
            <a:r>
              <a:rPr lang="en-US" baseline="-25000" dirty="0"/>
              <a:t>2 </a:t>
            </a:r>
            <a:r>
              <a:rPr lang="en-US" dirty="0"/>
              <a:t>and O</a:t>
            </a:r>
            <a:r>
              <a:rPr lang="en-US" baseline="-25000" dirty="0"/>
              <a:t>2</a:t>
            </a:r>
            <a:r>
              <a:rPr lang="en-US" dirty="0"/>
              <a:t> (air), F</a:t>
            </a:r>
            <a:r>
              <a:rPr lang="en-US" baseline="-25000" dirty="0"/>
              <a:t>2</a:t>
            </a:r>
            <a:r>
              <a:rPr lang="en-US" dirty="0"/>
              <a:t>, Cl</a:t>
            </a:r>
            <a:r>
              <a:rPr lang="en-US" baseline="-25000" dirty="0"/>
              <a:t>2</a:t>
            </a:r>
            <a:r>
              <a:rPr lang="en-US" dirty="0"/>
              <a:t>, Br</a:t>
            </a:r>
            <a:r>
              <a:rPr lang="en-US" baseline="-25000" dirty="0"/>
              <a:t>2</a:t>
            </a:r>
            <a:r>
              <a:rPr lang="en-US" dirty="0"/>
              <a:t>, I</a:t>
            </a:r>
            <a:r>
              <a:rPr lang="en-US" baseline="-25000" dirty="0"/>
              <a:t>2</a:t>
            </a:r>
            <a:r>
              <a:rPr lang="en-US" dirty="0"/>
              <a:t> (halogens)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4378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ChangeArrowheads="1"/>
          </p:cNvSpPr>
          <p:nvPr/>
        </p:nvSpPr>
        <p:spPr bwMode="auto">
          <a:xfrm>
            <a:off x="3048000" y="2819400"/>
            <a:ext cx="304800" cy="3810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371" name="Rectangle 10"/>
          <p:cNvSpPr>
            <a:spLocks noChangeArrowheads="1"/>
          </p:cNvSpPr>
          <p:nvPr/>
        </p:nvSpPr>
        <p:spPr bwMode="auto">
          <a:xfrm>
            <a:off x="7543800" y="3200400"/>
            <a:ext cx="914400" cy="3048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372" name="Rectangle 12"/>
          <p:cNvSpPr>
            <a:spLocks noChangeArrowheads="1"/>
          </p:cNvSpPr>
          <p:nvPr/>
        </p:nvSpPr>
        <p:spPr bwMode="auto">
          <a:xfrm>
            <a:off x="8153400" y="3352800"/>
            <a:ext cx="304800" cy="11430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3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Diatomic Molecules</a:t>
            </a:r>
          </a:p>
        </p:txBody>
      </p:sp>
      <p:sp>
        <p:nvSpPr>
          <p:cNvPr id="5837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pPr eaLnBrk="1" hangingPunct="1"/>
            <a:r>
              <a:rPr lang="en-US" smtClean="0"/>
              <a:t>7 Elements bond with themselves (increased stability)</a:t>
            </a:r>
          </a:p>
          <a:p>
            <a:pPr lvl="1" eaLnBrk="1" hangingPunct="1"/>
            <a:r>
              <a:rPr lang="en-US" smtClean="0"/>
              <a:t>H</a:t>
            </a:r>
            <a:r>
              <a:rPr lang="en-US" smtClean="0">
                <a:cs typeface="Arial" charset="0"/>
              </a:rPr>
              <a:t>→H</a:t>
            </a:r>
            <a:r>
              <a:rPr lang="en-US" baseline="-25000" smtClean="0"/>
              <a:t>2</a:t>
            </a:r>
          </a:p>
          <a:p>
            <a:pPr lvl="1" eaLnBrk="1" hangingPunct="1"/>
            <a:r>
              <a:rPr lang="en-US" smtClean="0"/>
              <a:t>N</a:t>
            </a:r>
            <a:r>
              <a:rPr lang="en-US" smtClean="0">
                <a:cs typeface="Arial" charset="0"/>
              </a:rPr>
              <a:t>→N</a:t>
            </a:r>
            <a:r>
              <a:rPr lang="en-US" baseline="-25000" smtClean="0"/>
              <a:t>2</a:t>
            </a:r>
            <a:endParaRPr lang="en-US" smtClean="0"/>
          </a:p>
          <a:p>
            <a:pPr lvl="1" eaLnBrk="1" hangingPunct="1"/>
            <a:r>
              <a:rPr lang="en-US" smtClean="0"/>
              <a:t>O</a:t>
            </a:r>
            <a:r>
              <a:rPr lang="en-US" smtClean="0">
                <a:cs typeface="Arial" charset="0"/>
              </a:rPr>
              <a:t>→O</a:t>
            </a:r>
            <a:r>
              <a:rPr lang="en-US" baseline="-25000" smtClean="0"/>
              <a:t>2</a:t>
            </a:r>
            <a:endParaRPr lang="en-US" smtClean="0"/>
          </a:p>
          <a:p>
            <a:pPr lvl="1" eaLnBrk="1" hangingPunct="1"/>
            <a:r>
              <a:rPr lang="en-US" smtClean="0"/>
              <a:t>F</a:t>
            </a:r>
            <a:r>
              <a:rPr lang="en-US" smtClean="0">
                <a:cs typeface="Arial" charset="0"/>
              </a:rPr>
              <a:t>→F</a:t>
            </a:r>
            <a:r>
              <a:rPr lang="en-US" baseline="-25000" smtClean="0"/>
              <a:t>2</a:t>
            </a:r>
            <a:endParaRPr lang="en-US" smtClean="0"/>
          </a:p>
          <a:p>
            <a:pPr lvl="1" eaLnBrk="1" hangingPunct="1"/>
            <a:r>
              <a:rPr lang="en-US" smtClean="0"/>
              <a:t>Cl</a:t>
            </a:r>
            <a:r>
              <a:rPr lang="en-US" smtClean="0">
                <a:cs typeface="Arial" charset="0"/>
              </a:rPr>
              <a:t>→Cl</a:t>
            </a:r>
            <a:r>
              <a:rPr lang="en-US" baseline="-25000" smtClean="0"/>
              <a:t>2</a:t>
            </a:r>
            <a:endParaRPr lang="en-US" smtClean="0"/>
          </a:p>
          <a:p>
            <a:pPr lvl="1" eaLnBrk="1" hangingPunct="1"/>
            <a:r>
              <a:rPr lang="en-US" smtClean="0"/>
              <a:t>Br</a:t>
            </a:r>
            <a:r>
              <a:rPr lang="en-US" smtClean="0">
                <a:cs typeface="Arial" charset="0"/>
              </a:rPr>
              <a:t>→Br</a:t>
            </a:r>
            <a:r>
              <a:rPr lang="en-US" baseline="-25000" smtClean="0"/>
              <a:t>2</a:t>
            </a:r>
            <a:endParaRPr lang="en-US" smtClean="0"/>
          </a:p>
          <a:p>
            <a:pPr lvl="1" eaLnBrk="1" hangingPunct="1"/>
            <a:r>
              <a:rPr lang="en-US" smtClean="0"/>
              <a:t>I</a:t>
            </a:r>
            <a:r>
              <a:rPr lang="en-US" smtClean="0">
                <a:cs typeface="Arial" charset="0"/>
              </a:rPr>
              <a:t>→I</a:t>
            </a:r>
            <a:r>
              <a:rPr lang="en-US" baseline="-25000" smtClean="0"/>
              <a:t>2</a:t>
            </a:r>
          </a:p>
        </p:txBody>
      </p:sp>
      <p:pic>
        <p:nvPicPr>
          <p:cNvPr id="58375" name="Picture 5" descr="periodic_table_of_elements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819400"/>
            <a:ext cx="5715000" cy="336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6" name="Rectangle 13"/>
          <p:cNvSpPr>
            <a:spLocks noChangeArrowheads="1"/>
          </p:cNvSpPr>
          <p:nvPr/>
        </p:nvSpPr>
        <p:spPr bwMode="auto">
          <a:xfrm>
            <a:off x="11125200" y="2514600"/>
            <a:ext cx="914400" cy="3810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Covalent Bonding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458200" cy="5105400"/>
          </a:xfrm>
        </p:spPr>
        <p:txBody>
          <a:bodyPr/>
          <a:lstStyle/>
          <a:p>
            <a:pPr eaLnBrk="1" hangingPunct="1"/>
            <a:r>
              <a:rPr lang="en-US" dirty="0" smtClean="0"/>
              <a:t>Characteristics of covalently-Bonded compounds (molecules)</a:t>
            </a:r>
          </a:p>
          <a:p>
            <a:pPr eaLnBrk="1" hangingPunct="1">
              <a:buFontTx/>
              <a:buNone/>
            </a:pPr>
            <a:endParaRPr lang="en-US" dirty="0" smtClean="0"/>
          </a:p>
          <a:p>
            <a:pPr lvl="1" eaLnBrk="1" hangingPunct="1"/>
            <a:r>
              <a:rPr lang="en-US" dirty="0" smtClean="0"/>
              <a:t>relatively low </a:t>
            </a:r>
            <a:r>
              <a:rPr lang="en-US" dirty="0" err="1" smtClean="0"/>
              <a:t>m.p</a:t>
            </a:r>
            <a:r>
              <a:rPr lang="en-US" dirty="0" smtClean="0"/>
              <a:t>. and </a:t>
            </a:r>
            <a:r>
              <a:rPr lang="en-US" dirty="0" err="1" smtClean="0"/>
              <a:t>b.p</a:t>
            </a:r>
            <a:r>
              <a:rPr lang="en-US" dirty="0" smtClean="0"/>
              <a:t>.</a:t>
            </a:r>
          </a:p>
          <a:p>
            <a:pPr lvl="1" eaLnBrk="1" hangingPunct="1"/>
            <a:r>
              <a:rPr lang="en-US" dirty="0" smtClean="0"/>
              <a:t>do not conduct electricity under any circumstances</a:t>
            </a:r>
          </a:p>
          <a:p>
            <a:pPr lvl="1" eaLnBrk="1" hangingPunct="1"/>
            <a:r>
              <a:rPr lang="en-US" dirty="0"/>
              <a:t>g</a:t>
            </a:r>
            <a:r>
              <a:rPr lang="en-US" dirty="0" smtClean="0"/>
              <a:t>enerally not soluble in water, but soluble in alcohol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Covalent Network Solids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form covalent bonds in all directions </a:t>
            </a:r>
            <a:r>
              <a:rPr lang="en-US" smtClean="0">
                <a:sym typeface="Wingdings" pitchFamily="2" charset="2"/>
              </a:rPr>
              <a:t></a:t>
            </a:r>
            <a:r>
              <a:rPr lang="en-US" smtClean="0"/>
              <a:t> continuous network of strong covalent bonds </a:t>
            </a:r>
            <a:r>
              <a:rPr lang="en-US" smtClean="0">
                <a:sym typeface="Wingdings" pitchFamily="2" charset="2"/>
              </a:rPr>
              <a:t></a:t>
            </a:r>
            <a:r>
              <a:rPr lang="en-US" smtClean="0"/>
              <a:t> no individual molecules</a:t>
            </a:r>
          </a:p>
          <a:p>
            <a:pPr eaLnBrk="1" hangingPunct="1"/>
            <a:r>
              <a:rPr lang="en-US" smtClean="0"/>
              <a:t>extremely hard, very high m.p. and b.p.</a:t>
            </a:r>
          </a:p>
          <a:p>
            <a:pPr eaLnBrk="1" hangingPunct="1"/>
            <a:r>
              <a:rPr lang="en-US" smtClean="0"/>
              <a:t>nonvolatile, insoluble in all solvents</a:t>
            </a:r>
          </a:p>
          <a:p>
            <a:pPr eaLnBrk="1" hangingPunct="1"/>
            <a:r>
              <a:rPr lang="en-US" smtClean="0"/>
              <a:t>brittle, nonconductors of heat and electricity</a:t>
            </a:r>
          </a:p>
          <a:p>
            <a:pPr eaLnBrk="1" hangingPunct="1"/>
            <a:r>
              <a:rPr lang="en-US" smtClean="0"/>
              <a:t>diamond (C), quartz (SiO</a:t>
            </a:r>
            <a:r>
              <a:rPr lang="en-US" baseline="-25000" smtClean="0"/>
              <a:t>2</a:t>
            </a:r>
            <a:r>
              <a:rPr lang="en-US" smtClean="0"/>
              <a:t>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000" b="1" i="1" smtClean="0"/>
              <a:t>Compare structures of networks/lattices:</a:t>
            </a:r>
          </a:p>
        </p:txBody>
      </p:sp>
      <p:pic>
        <p:nvPicPr>
          <p:cNvPr id="60419" name="Picture 4" descr="tx102p5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1981200"/>
            <a:ext cx="8077200" cy="28463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0420" name="Text Box 5"/>
          <p:cNvSpPr txBox="1">
            <a:spLocks noChangeArrowheads="1"/>
          </p:cNvSpPr>
          <p:nvPr/>
        </p:nvSpPr>
        <p:spPr bwMode="auto">
          <a:xfrm>
            <a:off x="2667000" y="5181600"/>
            <a:ext cx="4435475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AutoNum type="alphaLcParenR"/>
            </a:pPr>
            <a:r>
              <a:rPr lang="en-US"/>
              <a:t>Covalent network (quartz, SiO</a:t>
            </a:r>
            <a:r>
              <a:rPr lang="en-US" baseline="-25000"/>
              <a:t>2</a:t>
            </a:r>
            <a:r>
              <a:rPr lang="en-US"/>
              <a:t>)</a:t>
            </a:r>
          </a:p>
          <a:p>
            <a:pPr eaLnBrk="1" hangingPunct="1">
              <a:buFontTx/>
              <a:buAutoNum type="alphaLcParenR"/>
            </a:pPr>
            <a:r>
              <a:rPr lang="en-US"/>
              <a:t>Salt (NaCl)</a:t>
            </a:r>
          </a:p>
          <a:p>
            <a:pPr eaLnBrk="1" hangingPunct="1">
              <a:buFontTx/>
              <a:buAutoNum type="alphaLcParenR"/>
            </a:pPr>
            <a:r>
              <a:rPr lang="en-US"/>
              <a:t>Metal (Cu)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5" name="Object 2"/>
          <p:cNvGraphicFramePr>
            <a:graphicFrameLocks noChangeAspect="1"/>
          </p:cNvGraphicFramePr>
          <p:nvPr/>
        </p:nvGraphicFramePr>
        <p:xfrm>
          <a:off x="7051675" y="4635500"/>
          <a:ext cx="2020888" cy="1595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5" name="Document" r:id="rId4" imgW="1689038" imgH="1333451" progId="Word.Document.12">
                  <p:link updateAutomatic="1"/>
                </p:oleObj>
              </mc:Choice>
              <mc:Fallback>
                <p:oleObj name="Document" r:id="rId4" imgW="1689038" imgH="1333451" progId="Word.Document.12">
                  <p:link updateAutomatic="1"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51675" y="4635500"/>
                        <a:ext cx="2020888" cy="1595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387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47" r="8595" b="41203"/>
          <a:stretch>
            <a:fillRect/>
          </a:stretch>
        </p:blipFill>
        <p:spPr bwMode="auto">
          <a:xfrm>
            <a:off x="5534025" y="5102225"/>
            <a:ext cx="1749425" cy="159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7063" y="1143000"/>
            <a:ext cx="1576387" cy="147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5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pPr eaLnBrk="1" hangingPunct="1"/>
            <a:r>
              <a:rPr lang="en-US" b="1" smtClean="0"/>
              <a:t>Chemical Bonds</a:t>
            </a:r>
            <a:endParaRPr lang="en-US" smtClean="0"/>
          </a:p>
        </p:txBody>
      </p:sp>
      <p:sp>
        <p:nvSpPr>
          <p:cNvPr id="16390" name="Content Placeholder 2"/>
          <p:cNvSpPr>
            <a:spLocks noGrp="1"/>
          </p:cNvSpPr>
          <p:nvPr>
            <p:ph idx="4294967295"/>
          </p:nvPr>
        </p:nvSpPr>
        <p:spPr>
          <a:xfrm>
            <a:off x="0" y="1143000"/>
            <a:ext cx="5905500" cy="5087938"/>
          </a:xfrm>
        </p:spPr>
        <p:txBody>
          <a:bodyPr/>
          <a:lstStyle/>
          <a:p>
            <a:pPr defTabSz="457200" eaLnBrk="1" hangingPunct="1"/>
            <a:r>
              <a:rPr lang="en-US" sz="2800" smtClean="0"/>
              <a:t>Metallic ‘bond’</a:t>
            </a:r>
          </a:p>
          <a:p>
            <a:pPr lvl="1" defTabSz="457200" eaLnBrk="1" hangingPunct="1"/>
            <a:r>
              <a:rPr lang="en-US" sz="2400" b="1" smtClean="0"/>
              <a:t>Metals </a:t>
            </a:r>
            <a:r>
              <a:rPr lang="en-US" sz="2400" smtClean="0"/>
              <a:t>and Alloys</a:t>
            </a:r>
          </a:p>
          <a:p>
            <a:pPr lvl="1" defTabSz="457200" eaLnBrk="1" hangingPunct="1"/>
            <a:r>
              <a:rPr lang="en-US" sz="2400" smtClean="0"/>
              <a:t>‘Sea’ of electrons</a:t>
            </a:r>
          </a:p>
          <a:p>
            <a:pPr defTabSz="457200" eaLnBrk="1" hangingPunct="1"/>
            <a:r>
              <a:rPr lang="en-US" sz="2800" smtClean="0"/>
              <a:t>Ionic bond</a:t>
            </a:r>
          </a:p>
          <a:p>
            <a:pPr lvl="1" defTabSz="457200" eaLnBrk="1" hangingPunct="1"/>
            <a:r>
              <a:rPr lang="en-US" sz="2400" smtClean="0"/>
              <a:t>Ionic Compounds or Salts</a:t>
            </a:r>
          </a:p>
          <a:p>
            <a:pPr lvl="1" defTabSz="457200" eaLnBrk="1" hangingPunct="1"/>
            <a:r>
              <a:rPr lang="en-US" sz="2400" b="1" smtClean="0"/>
              <a:t>Metal + Non-metal</a:t>
            </a:r>
            <a:r>
              <a:rPr lang="en-US" sz="2400" smtClean="0"/>
              <a:t>:  NaCl, MgSO</a:t>
            </a:r>
            <a:r>
              <a:rPr lang="en-US" sz="2400" baseline="-25000" smtClean="0"/>
              <a:t>4</a:t>
            </a:r>
          </a:p>
          <a:p>
            <a:pPr lvl="1" defTabSz="457200" eaLnBrk="1" hangingPunct="1"/>
            <a:r>
              <a:rPr lang="en-US" sz="2400" smtClean="0"/>
              <a:t>Electrons </a:t>
            </a:r>
            <a:r>
              <a:rPr lang="en-US" sz="2400" b="1" i="1" smtClean="0"/>
              <a:t>exchanged </a:t>
            </a:r>
            <a:r>
              <a:rPr lang="en-US" sz="2400" smtClean="0"/>
              <a:t>between atoms</a:t>
            </a:r>
          </a:p>
          <a:p>
            <a:pPr defTabSz="457200" eaLnBrk="1" hangingPunct="1"/>
            <a:r>
              <a:rPr lang="en-US" sz="2800" smtClean="0"/>
              <a:t>Covalent bond</a:t>
            </a:r>
          </a:p>
          <a:p>
            <a:pPr lvl="1" defTabSz="457200" eaLnBrk="1" hangingPunct="1"/>
            <a:r>
              <a:rPr lang="en-US" sz="2400" smtClean="0"/>
              <a:t>Molecules and covalent network solids</a:t>
            </a:r>
          </a:p>
          <a:p>
            <a:pPr lvl="1" defTabSz="457200" eaLnBrk="1" hangingPunct="1"/>
            <a:r>
              <a:rPr lang="en-US" sz="2400" b="1" smtClean="0"/>
              <a:t>Non-metals</a:t>
            </a:r>
            <a:r>
              <a:rPr lang="en-US" sz="2400" smtClean="0"/>
              <a:t>:  H</a:t>
            </a:r>
            <a:r>
              <a:rPr lang="en-US" sz="2400" baseline="-25000" smtClean="0"/>
              <a:t>2</a:t>
            </a:r>
            <a:r>
              <a:rPr lang="en-US" sz="2400" smtClean="0"/>
              <a:t>O, CH</a:t>
            </a:r>
            <a:r>
              <a:rPr lang="en-US" sz="2400" baseline="-25000" smtClean="0"/>
              <a:t>4</a:t>
            </a:r>
          </a:p>
          <a:p>
            <a:pPr lvl="1" defTabSz="457200" eaLnBrk="1" hangingPunct="1"/>
            <a:r>
              <a:rPr lang="en-US" sz="2400" smtClean="0"/>
              <a:t>Electrons </a:t>
            </a:r>
            <a:r>
              <a:rPr lang="en-US" sz="2400" b="1" i="1" smtClean="0"/>
              <a:t>shared </a:t>
            </a:r>
            <a:r>
              <a:rPr lang="en-US" sz="2400" smtClean="0"/>
              <a:t>among atoms</a:t>
            </a:r>
          </a:p>
        </p:txBody>
      </p:sp>
      <p:graphicFrame>
        <p:nvGraphicFramePr>
          <p:cNvPr id="16391" name="Object 7"/>
          <p:cNvGraphicFramePr>
            <a:graphicFrameLocks noChangeAspect="1"/>
          </p:cNvGraphicFramePr>
          <p:nvPr/>
        </p:nvGraphicFramePr>
        <p:xfrm>
          <a:off x="6619875" y="2909888"/>
          <a:ext cx="1608138" cy="1725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6" name="Document" r:id="rId4" imgW="1219155" imgH="1308052" progId="Word.Document.12">
                  <p:link updateAutomatic="1"/>
                </p:oleObj>
              </mc:Choice>
              <mc:Fallback>
                <p:oleObj name="Document" r:id="rId4" imgW="1219155" imgH="1308052" progId="Word.Document.12">
                  <p:link updateAutomatic="1"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19875" y="2909888"/>
                        <a:ext cx="1608138" cy="1725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0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Formation of a Covalent Bond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pPr eaLnBrk="1" hangingPunct="1"/>
            <a:r>
              <a:rPr lang="en-US" smtClean="0"/>
              <a:t>Covalent Bond</a:t>
            </a:r>
          </a:p>
          <a:p>
            <a:pPr lvl="1" eaLnBrk="1" hangingPunct="1"/>
            <a:r>
              <a:rPr lang="en-US" smtClean="0"/>
              <a:t>When orbitals from two atoms overlap</a:t>
            </a:r>
          </a:p>
          <a:p>
            <a:pPr lvl="1" eaLnBrk="1" hangingPunct="1"/>
            <a:r>
              <a:rPr lang="en-US" smtClean="0"/>
              <a:t>2 electrons of opposite spin in the overlap</a:t>
            </a:r>
          </a:p>
          <a:p>
            <a:pPr lvl="1" eaLnBrk="1" hangingPunct="1"/>
            <a:r>
              <a:rPr lang="en-US" smtClean="0"/>
              <a:t>As the amount of overlap </a:t>
            </a:r>
            <a:r>
              <a:rPr lang="en-US" smtClean="0">
                <a:cs typeface="Arial" charset="0"/>
              </a:rPr>
              <a:t>↑, the energy of the interaction ↓</a:t>
            </a:r>
          </a:p>
          <a:p>
            <a:pPr lvl="2" eaLnBrk="1" hangingPunct="1"/>
            <a:r>
              <a:rPr lang="en-US" smtClean="0">
                <a:cs typeface="Arial" charset="0"/>
              </a:rPr>
              <a:t>When minimum energy is reached, bonding distance occurs</a:t>
            </a:r>
          </a:p>
          <a:p>
            <a:pPr lvl="2" eaLnBrk="1" hangingPunct="1"/>
            <a:r>
              <a:rPr lang="en-US" smtClean="0">
                <a:cs typeface="Arial" charset="0"/>
              </a:rPr>
              <a:t>Attraction and repulsion of electrons and nuclei are exactly balanced</a:t>
            </a:r>
          </a:p>
          <a:p>
            <a:pPr lvl="1" eaLnBrk="1" hangingPunct="1"/>
            <a:r>
              <a:rPr lang="en-US" smtClean="0">
                <a:cs typeface="Arial" charset="0"/>
              </a:rPr>
              <a:t>At some distance, nuclei repel, increasing energy again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Formation of a Covalent Bond</a:t>
            </a:r>
          </a:p>
        </p:txBody>
      </p:sp>
      <p:pic>
        <p:nvPicPr>
          <p:cNvPr id="63491" name="Picture 4" descr="FG09_1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2209800"/>
            <a:ext cx="8229600" cy="26908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457200"/>
            <a:ext cx="6965245" cy="1202485"/>
          </a:xfrm>
        </p:spPr>
        <p:txBody>
          <a:bodyPr/>
          <a:lstStyle/>
          <a:p>
            <a:pPr eaLnBrk="1" hangingPunct="1"/>
            <a:r>
              <a:rPr lang="en-US" dirty="0" smtClean="0"/>
              <a:t>Electron Dot Diagrams</a:t>
            </a: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3810000" y="1295400"/>
            <a:ext cx="1905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/>
              <a:t>Group 1</a:t>
            </a: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3810000" y="1295400"/>
            <a:ext cx="1905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/>
              <a:t>Group 2</a:t>
            </a: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3810000" y="1295400"/>
            <a:ext cx="1905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/>
              <a:t>Group 13</a:t>
            </a:r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3810000" y="1295400"/>
            <a:ext cx="1905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/>
              <a:t>Group 14</a:t>
            </a:r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3810000" y="1295400"/>
            <a:ext cx="1905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/>
              <a:t>Group 15</a:t>
            </a:r>
          </a:p>
        </p:txBody>
      </p:sp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3810000" y="1295400"/>
            <a:ext cx="1905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/>
              <a:t>Group 16</a:t>
            </a:r>
          </a:p>
        </p:txBody>
      </p:sp>
      <p:sp>
        <p:nvSpPr>
          <p:cNvPr id="5131" name="Text Box 11"/>
          <p:cNvSpPr txBox="1">
            <a:spLocks noChangeArrowheads="1"/>
          </p:cNvSpPr>
          <p:nvPr/>
        </p:nvSpPr>
        <p:spPr bwMode="auto">
          <a:xfrm>
            <a:off x="3810000" y="1295400"/>
            <a:ext cx="1905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/>
              <a:t>Group 17</a:t>
            </a:r>
          </a:p>
        </p:txBody>
      </p:sp>
      <p:sp>
        <p:nvSpPr>
          <p:cNvPr id="5132" name="Text Box 12"/>
          <p:cNvSpPr txBox="1">
            <a:spLocks noChangeArrowheads="1"/>
          </p:cNvSpPr>
          <p:nvPr/>
        </p:nvSpPr>
        <p:spPr bwMode="auto">
          <a:xfrm>
            <a:off x="3810000" y="1295400"/>
            <a:ext cx="1905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/>
              <a:t>Group 18</a:t>
            </a:r>
          </a:p>
        </p:txBody>
      </p:sp>
      <p:sp>
        <p:nvSpPr>
          <p:cNvPr id="7179" name="Text Box 13"/>
          <p:cNvSpPr txBox="1">
            <a:spLocks noChangeArrowheads="1"/>
          </p:cNvSpPr>
          <p:nvPr/>
        </p:nvSpPr>
        <p:spPr bwMode="auto">
          <a:xfrm>
            <a:off x="2819400" y="1905000"/>
            <a:ext cx="3721604" cy="4324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7500" dirty="0" err="1" smtClean="0">
                <a:latin typeface="Arial Narrow"/>
                <a:cs typeface="Arial Narrow"/>
              </a:rPr>
              <a:t>Xe</a:t>
            </a:r>
            <a:endParaRPr lang="en-US" sz="27500" dirty="0">
              <a:latin typeface="Arial Narrow"/>
              <a:cs typeface="Arial Narrow"/>
            </a:endParaRPr>
          </a:p>
        </p:txBody>
      </p:sp>
      <p:sp>
        <p:nvSpPr>
          <p:cNvPr id="5134" name="Oval 14"/>
          <p:cNvSpPr>
            <a:spLocks noChangeArrowheads="1"/>
          </p:cNvSpPr>
          <p:nvPr/>
        </p:nvSpPr>
        <p:spPr bwMode="auto">
          <a:xfrm>
            <a:off x="3733800" y="2209800"/>
            <a:ext cx="304800" cy="3048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35" name="Oval 15"/>
          <p:cNvSpPr>
            <a:spLocks noChangeArrowheads="1"/>
          </p:cNvSpPr>
          <p:nvPr/>
        </p:nvSpPr>
        <p:spPr bwMode="auto">
          <a:xfrm>
            <a:off x="6248400" y="3505200"/>
            <a:ext cx="304800" cy="3048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36" name="Oval 16"/>
          <p:cNvSpPr>
            <a:spLocks noChangeArrowheads="1"/>
          </p:cNvSpPr>
          <p:nvPr/>
        </p:nvSpPr>
        <p:spPr bwMode="auto">
          <a:xfrm>
            <a:off x="5486400" y="5943600"/>
            <a:ext cx="304800" cy="3048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37" name="Oval 17"/>
          <p:cNvSpPr>
            <a:spLocks noChangeArrowheads="1"/>
          </p:cNvSpPr>
          <p:nvPr/>
        </p:nvSpPr>
        <p:spPr bwMode="auto">
          <a:xfrm>
            <a:off x="2743200" y="3505200"/>
            <a:ext cx="304800" cy="3048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38" name="Oval 18"/>
          <p:cNvSpPr>
            <a:spLocks noChangeArrowheads="1"/>
          </p:cNvSpPr>
          <p:nvPr/>
        </p:nvSpPr>
        <p:spPr bwMode="auto">
          <a:xfrm>
            <a:off x="5410200" y="2209800"/>
            <a:ext cx="304800" cy="3048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39" name="Oval 19"/>
          <p:cNvSpPr>
            <a:spLocks noChangeArrowheads="1"/>
          </p:cNvSpPr>
          <p:nvPr/>
        </p:nvSpPr>
        <p:spPr bwMode="auto">
          <a:xfrm>
            <a:off x="6248400" y="4800600"/>
            <a:ext cx="304800" cy="3048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40" name="Oval 20"/>
          <p:cNvSpPr>
            <a:spLocks noChangeArrowheads="1"/>
          </p:cNvSpPr>
          <p:nvPr/>
        </p:nvSpPr>
        <p:spPr bwMode="auto">
          <a:xfrm>
            <a:off x="3733800" y="5943600"/>
            <a:ext cx="304800" cy="3048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41" name="Oval 21"/>
          <p:cNvSpPr>
            <a:spLocks noChangeArrowheads="1"/>
          </p:cNvSpPr>
          <p:nvPr/>
        </p:nvSpPr>
        <p:spPr bwMode="auto">
          <a:xfrm>
            <a:off x="2743200" y="4800600"/>
            <a:ext cx="304800" cy="3048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decel="100000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900" decel="100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8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1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89" dur="1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93" dur="10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38" presetClass="exit" presetSubtype="0" ac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0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05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/>
      <p:bldP spid="5124" grpId="1"/>
      <p:bldP spid="5126" grpId="0"/>
      <p:bldP spid="5126" grpId="1"/>
      <p:bldP spid="5127" grpId="0"/>
      <p:bldP spid="5127" grpId="1"/>
      <p:bldP spid="5128" grpId="0"/>
      <p:bldP spid="5128" grpId="1"/>
      <p:bldP spid="5129" grpId="0"/>
      <p:bldP spid="5129" grpId="1"/>
      <p:bldP spid="5130" grpId="0"/>
      <p:bldP spid="5130" grpId="1"/>
      <p:bldP spid="5131" grpId="0"/>
      <p:bldP spid="5131" grpId="1"/>
      <p:bldP spid="5132" grpId="0"/>
      <p:bldP spid="5134" grpId="0" animBg="1"/>
      <p:bldP spid="5135" grpId="0" animBg="1"/>
      <p:bldP spid="5136" grpId="0" animBg="1"/>
      <p:bldP spid="5137" grpId="0" animBg="1"/>
      <p:bldP spid="5138" grpId="0" animBg="1"/>
      <p:bldP spid="5139" grpId="0" animBg="1"/>
      <p:bldP spid="5140" grpId="0" animBg="1"/>
      <p:bldP spid="5141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Energy Considerations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b="1" i="1" smtClean="0"/>
              <a:t>What does “stable” mean?  </a:t>
            </a:r>
            <a:r>
              <a:rPr lang="en-US" smtClean="0"/>
              <a:t>Changes that lower potential energy are favored.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b="1" u="sng" smtClean="0"/>
              <a:t>In covalent bonds</a:t>
            </a:r>
            <a:r>
              <a:rPr lang="en-US" smtClean="0"/>
              <a:t>:</a:t>
            </a:r>
          </a:p>
          <a:p>
            <a:pPr eaLnBrk="1" hangingPunct="1"/>
            <a:r>
              <a:rPr lang="en-US" smtClean="0"/>
              <a:t>Shared electrons </a:t>
            </a:r>
            <a:r>
              <a:rPr lang="en-US" smtClean="0">
                <a:sym typeface="Wingdings" pitchFamily="2" charset="2"/>
              </a:rPr>
              <a:t></a:t>
            </a:r>
            <a:r>
              <a:rPr lang="en-US" smtClean="0"/>
              <a:t> loss of PE </a:t>
            </a:r>
          </a:p>
          <a:p>
            <a:pPr eaLnBrk="1" hangingPunct="1">
              <a:buFontTx/>
              <a:buNone/>
            </a:pPr>
            <a:r>
              <a:rPr lang="en-US" smtClean="0">
                <a:sym typeface="Wingdings" pitchFamily="2" charset="2"/>
              </a:rPr>
              <a:t>			</a:t>
            </a:r>
            <a:r>
              <a:rPr lang="en-US" smtClean="0"/>
              <a:t> </a:t>
            </a:r>
            <a:r>
              <a:rPr lang="en-US" smtClean="0">
                <a:latin typeface="Symbol" pitchFamily="18" charset="2"/>
              </a:rPr>
              <a:t>­</a:t>
            </a:r>
            <a:r>
              <a:rPr lang="en-US" smtClean="0"/>
              <a:t> stability</a:t>
            </a:r>
          </a:p>
          <a:p>
            <a:pPr eaLnBrk="1" hangingPunct="1"/>
            <a:r>
              <a:rPr lang="en-US" smtClean="0"/>
              <a:t>Bond energy = energy required to break a chemical bond and form neutral atoms</a:t>
            </a:r>
            <a:endParaRPr lang="en-US" b="1" u="sng" smtClean="0"/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b="1" smtClean="0"/>
              <a:t>Relationship between bond length and bond energy in molecules</a:t>
            </a:r>
            <a:r>
              <a:rPr lang="en-US" sz="4000" smtClean="0"/>
              <a:t> 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590800"/>
            <a:ext cx="8229600" cy="35353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Bond length = average distance between two bonded atoms (distance of minimum potential energy)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As </a:t>
            </a:r>
            <a:r>
              <a:rPr lang="en-US" dirty="0" err="1" smtClean="0"/>
              <a:t>E</a:t>
            </a:r>
            <a:r>
              <a:rPr lang="en-US" baseline="-25000" dirty="0" err="1" smtClean="0"/>
              <a:t>bond</a:t>
            </a:r>
            <a:r>
              <a:rPr lang="en-US" dirty="0" smtClean="0"/>
              <a:t> </a:t>
            </a:r>
            <a:r>
              <a:rPr lang="en-US" dirty="0" smtClean="0">
                <a:cs typeface="Arial" charset="0"/>
              </a:rPr>
              <a:t>↑ </a:t>
            </a:r>
            <a:r>
              <a:rPr lang="en-US" dirty="0" smtClean="0">
                <a:latin typeface="Symbol" pitchFamily="18" charset="2"/>
              </a:rPr>
              <a:t>­</a:t>
            </a:r>
            <a:r>
              <a:rPr lang="en-US" dirty="0" smtClean="0"/>
              <a:t>, </a:t>
            </a:r>
            <a:r>
              <a:rPr lang="en-US" dirty="0" err="1" smtClean="0"/>
              <a:t>Length</a:t>
            </a:r>
            <a:r>
              <a:rPr lang="en-US" baseline="-25000" dirty="0" err="1" smtClean="0"/>
              <a:t>bond</a:t>
            </a:r>
            <a:r>
              <a:rPr lang="en-US" dirty="0" smtClean="0"/>
              <a:t>  </a:t>
            </a:r>
            <a:r>
              <a:rPr lang="en-US" dirty="0" smtClean="0">
                <a:latin typeface="Symbol" pitchFamily="18" charset="2"/>
              </a:rPr>
              <a:t>¯</a:t>
            </a:r>
            <a:r>
              <a:rPr lang="en-US" dirty="0" smtClean="0"/>
              <a:t>, because the closer the atoms are, the more attraction between nuclei and electron clouds. </a:t>
            </a:r>
            <a:r>
              <a:rPr lang="en-US" dirty="0" smtClean="0">
                <a:latin typeface="Symbol" pitchFamily="18" charset="2"/>
              </a:rPr>
              <a:t> 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en-US" dirty="0">
                <a:latin typeface="Symbol" pitchFamily="18" charset="2"/>
              </a:rPr>
              <a:t> </a:t>
            </a:r>
            <a:r>
              <a:rPr lang="en-US" dirty="0" smtClean="0">
                <a:latin typeface="Symbol" pitchFamily="18" charset="2"/>
              </a:rPr>
              <a:t>  \ </a:t>
            </a:r>
            <a:r>
              <a:rPr lang="en-US" dirty="0" smtClean="0"/>
              <a:t>harder to separate.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 smtClean="0"/>
              <a:t>Naming Molecular Compounds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2 systems – prefixes, vs. oxidation numbers (Honors/AP)</a:t>
            </a:r>
          </a:p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/>
            <a:r>
              <a:rPr lang="en-US" dirty="0" smtClean="0"/>
              <a:t>See p. 248 in textbook for list of prefixes to memorize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 smtClean="0"/>
              <a:t>Naming Molecular Compounds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buFontTx/>
              <a:buNone/>
            </a:pPr>
            <a:r>
              <a:rPr lang="en-US" sz="2400" b="1" u="sng" dirty="0" smtClean="0"/>
              <a:t>A.</a:t>
            </a:r>
            <a:r>
              <a:rPr lang="en-US" sz="2400" u="sng" dirty="0" smtClean="0"/>
              <a:t> </a:t>
            </a:r>
            <a:r>
              <a:rPr lang="en-US" sz="2400" b="1" u="sng" dirty="0" smtClean="0"/>
              <a:t>Prefixes, roots, suffixes</a:t>
            </a:r>
            <a:endParaRPr lang="en-US" sz="2400" dirty="0" smtClean="0"/>
          </a:p>
          <a:p>
            <a:pPr marL="533400" indent="-533400" eaLnBrk="1" hangingPunct="1">
              <a:lnSpc>
                <a:spcPct val="90000"/>
              </a:lnSpc>
              <a:buFontTx/>
              <a:buAutoNum type="arabicPeriod"/>
            </a:pPr>
            <a:r>
              <a:rPr lang="en-US" sz="2400" dirty="0" smtClean="0"/>
              <a:t>Begin with element with lowest electronegativity.     </a:t>
            </a:r>
            <a:r>
              <a:rPr lang="en-US" sz="2400" b="1" dirty="0" smtClean="0">
                <a:solidFill>
                  <a:srgbClr val="0000FF"/>
                </a:solidFill>
              </a:rPr>
              <a:t>Nitrogen</a:t>
            </a:r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endParaRPr lang="en-US" sz="2400" dirty="0" smtClean="0">
              <a:solidFill>
                <a:srgbClr val="0000FF"/>
              </a:solidFill>
            </a:endParaRPr>
          </a:p>
          <a:p>
            <a:pPr marL="533400" indent="-533400" eaLnBrk="1" hangingPunct="1">
              <a:lnSpc>
                <a:spcPct val="90000"/>
              </a:lnSpc>
              <a:buFontTx/>
              <a:buAutoNum type="arabicPeriod" startAt="2"/>
            </a:pPr>
            <a:r>
              <a:rPr lang="en-US" sz="2400" dirty="0" smtClean="0"/>
              <a:t>Add appropriate prefix (unless it is mono-).  </a:t>
            </a:r>
            <a:r>
              <a:rPr lang="en-US" sz="2400" b="1" dirty="0" err="1" smtClean="0">
                <a:solidFill>
                  <a:srgbClr val="0000FF"/>
                </a:solidFill>
              </a:rPr>
              <a:t>Dinitrogen</a:t>
            </a:r>
            <a:endParaRPr lang="en-US" sz="2400" b="1" dirty="0" smtClean="0">
              <a:solidFill>
                <a:srgbClr val="0000FF"/>
              </a:solidFill>
            </a:endParaRPr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endParaRPr lang="en-US" sz="2400" dirty="0" smtClean="0">
              <a:solidFill>
                <a:srgbClr val="0000FF"/>
              </a:solidFill>
            </a:endParaRPr>
          </a:p>
          <a:p>
            <a:pPr marL="533400" indent="-533400" eaLnBrk="1" hangingPunct="1">
              <a:lnSpc>
                <a:spcPct val="90000"/>
              </a:lnSpc>
              <a:buFontTx/>
              <a:buAutoNum type="arabicPeriod" startAt="3"/>
            </a:pPr>
            <a:r>
              <a:rPr lang="en-US" sz="2400" dirty="0" smtClean="0"/>
              <a:t>End second element with "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ide</a:t>
            </a:r>
            <a:r>
              <a:rPr lang="en-US" sz="2400" dirty="0" smtClean="0"/>
              <a:t>" (as for ionic compounds…). Ox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ide</a:t>
            </a:r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endParaRPr lang="en-US" sz="2400" dirty="0" smtClean="0">
              <a:solidFill>
                <a:srgbClr val="00FFCC"/>
              </a:solidFill>
            </a:endParaRPr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r>
              <a:rPr lang="en-US" sz="2400" dirty="0" smtClean="0"/>
              <a:t>4.	Use appropriate prefix for second element. 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tetr</a:t>
            </a:r>
            <a:r>
              <a:rPr lang="en-US" sz="2400" dirty="0" smtClean="0"/>
              <a:t>ox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ide</a:t>
            </a:r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r>
              <a:rPr lang="en-US" sz="2400" b="1" dirty="0" smtClean="0"/>
              <a:t>	</a:t>
            </a:r>
            <a:r>
              <a:rPr lang="en-US" sz="2400" b="1" dirty="0" smtClean="0">
                <a:sym typeface="Wingdings" pitchFamily="2" charset="2"/>
              </a:rPr>
              <a:t> </a:t>
            </a:r>
            <a:r>
              <a:rPr lang="en-US" sz="2400" b="1" dirty="0" err="1" smtClean="0">
                <a:solidFill>
                  <a:srgbClr val="0000FF"/>
                </a:solidFill>
              </a:rPr>
              <a:t>dinitrogen</a:t>
            </a:r>
            <a:r>
              <a:rPr lang="en-US" sz="2400" b="1" dirty="0" smtClean="0"/>
              <a:t> 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tetroxide</a:t>
            </a:r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r>
              <a:rPr lang="en-US" sz="2400" b="1" dirty="0" smtClean="0"/>
              <a:t>	</a:t>
            </a:r>
            <a:r>
              <a:rPr lang="en-US" sz="2400" b="1" dirty="0" smtClean="0">
                <a:sym typeface="Wingdings" pitchFamily="2" charset="2"/>
              </a:rPr>
              <a:t> 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N</a:t>
            </a:r>
            <a:r>
              <a:rPr lang="en-US" sz="2400" b="1" baseline="-25000" dirty="0" smtClean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O</a:t>
            </a:r>
            <a:r>
              <a:rPr lang="en-US" sz="2400" b="1" baseline="-25000" dirty="0" smtClean="0">
                <a:solidFill>
                  <a:schemeClr val="accent1">
                    <a:lumMod val="50000"/>
                  </a:schemeClr>
                </a:solidFill>
              </a:rPr>
              <a:t>4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000" smtClean="0"/>
              <a:t>Oxidation Numbers </a:t>
            </a:r>
            <a:br>
              <a:rPr lang="en-US" sz="4000" smtClean="0"/>
            </a:br>
            <a:r>
              <a:rPr lang="en-US" sz="4000" smtClean="0"/>
              <a:t>(p. 2 of Honors Supplement)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81200"/>
            <a:ext cx="8229600" cy="4144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smtClean="0"/>
              <a:t>Oxidation number = the charge on an ion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smtClean="0"/>
              <a:t>e.g.  K</a:t>
            </a:r>
            <a:r>
              <a:rPr lang="en-US" sz="2800" baseline="30000" smtClean="0"/>
              <a:t>+</a:t>
            </a:r>
            <a:r>
              <a:rPr lang="en-US" sz="2800" smtClean="0"/>
              <a:t> has an oxidation number of 1+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smtClean="0"/>
              <a:t>        O</a:t>
            </a:r>
            <a:r>
              <a:rPr lang="en-US" sz="2800" baseline="30000" smtClean="0"/>
              <a:t>2-</a:t>
            </a:r>
            <a:r>
              <a:rPr lang="en-US" sz="2800" smtClean="0"/>
              <a:t> has an oxidation number of 2-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8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smtClean="0"/>
              <a:t>	We use oxidation numbers to figure out the formulas of ionic compounds.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8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smtClean="0"/>
              <a:t>	The sum of oxidation numbers for the formulas of an ionic compounds must = 0.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Oxidation Numbers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	We can also use oxidation numbers for molecular compounds, by pretending the atoms are ions = “apparent charge”.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Oxidation Numbers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smtClean="0"/>
              <a:t>The oxidation number of: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800" smtClean="0"/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an element in the uncombined state is 0.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800" smtClean="0"/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a monatomic ion equals the charge on the ion.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800" smtClean="0"/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hydrogen is generally +1;  in hydrides, -1.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800" smtClean="0"/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oxygen is generally  -2;  in peroxides, -1.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80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Oxidation Numbers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smtClean="0"/>
              <a:t>The oxidation number of: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000" smtClean="0"/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the more electronegative element in a binary covalent compound is negative, while that of the other element is positive.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000" smtClean="0"/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elements other than oxygen and hydrogen in a neutral compound is such that the sum of the oxidation numbers for all atoms in the compound is 0.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000" smtClean="0"/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elements other than oxygen and hydrogen in a polyatomic ion is such that the sum of the oxidation numbers for all atoms in the ion equals the charge on the ion.</a:t>
            </a:r>
          </a:p>
          <a:p>
            <a:pPr eaLnBrk="1" hangingPunct="1">
              <a:lnSpc>
                <a:spcPct val="80000"/>
              </a:lnSpc>
              <a:buFont typeface="Symbol" pitchFamily="18" charset="2"/>
              <a:buChar char=""/>
            </a:pPr>
            <a:endParaRPr lang="en-US" sz="200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382000" cy="2468562"/>
          </a:xfrm>
        </p:spPr>
        <p:txBody>
          <a:bodyPr/>
          <a:lstStyle/>
          <a:p>
            <a:pPr algn="l" eaLnBrk="1" hangingPunct="1"/>
            <a:r>
              <a:rPr lang="en-US" sz="3200" b="1" smtClean="0"/>
              <a:t>Use these rules to assign oxidation numbers to each element in each of the given formulas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3048000"/>
            <a:ext cx="8229600" cy="30781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e.g.  H</a:t>
            </a:r>
            <a:r>
              <a:rPr lang="en-US" baseline="-25000" smtClean="0"/>
              <a:t>2</a:t>
            </a:r>
            <a:r>
              <a:rPr lang="en-US" smtClean="0"/>
              <a:t>O   H:  2 x +1, O:  -2</a:t>
            </a:r>
          </a:p>
          <a:p>
            <a:pPr eaLnBrk="1" hangingPunct="1">
              <a:buFontTx/>
              <a:buNone/>
            </a:pPr>
            <a:r>
              <a:rPr lang="en-US" smtClean="0"/>
              <a:t>		N</a:t>
            </a:r>
            <a:r>
              <a:rPr lang="en-US" baseline="-25000" smtClean="0"/>
              <a:t>2</a:t>
            </a:r>
            <a:r>
              <a:rPr lang="en-US" smtClean="0"/>
              <a:t>         0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000" b="1" smtClean="0"/>
              <a:t>Compounds That Become Acids When Dissolved in Water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General Formula:  HX	</a:t>
            </a:r>
          </a:p>
          <a:p>
            <a:pPr eaLnBrk="1" hangingPunct="1"/>
            <a:endParaRPr lang="en-US" smtClean="0"/>
          </a:p>
          <a:p>
            <a:pPr eaLnBrk="1" hangingPunct="1">
              <a:buFontTx/>
              <a:buNone/>
            </a:pPr>
            <a:r>
              <a:rPr lang="en-US" smtClean="0"/>
              <a:t>			H</a:t>
            </a:r>
            <a:r>
              <a:rPr lang="en-US" baseline="30000" smtClean="0"/>
              <a:t>+</a:t>
            </a:r>
            <a:r>
              <a:rPr lang="en-US" smtClean="0"/>
              <a:t>  X</a:t>
            </a:r>
            <a:r>
              <a:rPr lang="en-US" baseline="30000" smtClean="0"/>
              <a:t>-</a:t>
            </a:r>
          </a:p>
          <a:p>
            <a:pPr eaLnBrk="1" hangingPunct="1">
              <a:buFontTx/>
              <a:buNone/>
            </a:pPr>
            <a:r>
              <a:rPr lang="en-US" smtClean="0"/>
              <a:t>	 </a:t>
            </a:r>
          </a:p>
        </p:txBody>
      </p:sp>
      <p:sp>
        <p:nvSpPr>
          <p:cNvPr id="86020" name="Text Box 4"/>
          <p:cNvSpPr txBox="1">
            <a:spLocks noChangeArrowheads="1"/>
          </p:cNvSpPr>
          <p:nvPr/>
        </p:nvSpPr>
        <p:spPr bwMode="auto">
          <a:xfrm>
            <a:off x="3489325" y="3922713"/>
            <a:ext cx="13652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/>
              <a:t>monatomic </a:t>
            </a:r>
          </a:p>
          <a:p>
            <a:pPr algn="ctr" eaLnBrk="1" hangingPunct="1"/>
            <a:r>
              <a:rPr lang="en-US"/>
              <a:t>or </a:t>
            </a:r>
          </a:p>
          <a:p>
            <a:pPr algn="ctr" eaLnBrk="1" hangingPunct="1"/>
            <a:r>
              <a:rPr lang="en-US"/>
              <a:t>polyatomic </a:t>
            </a:r>
          </a:p>
          <a:p>
            <a:pPr algn="ctr" eaLnBrk="1" hangingPunct="1"/>
            <a:r>
              <a:rPr lang="en-US"/>
              <a:t>anion</a:t>
            </a:r>
          </a:p>
        </p:txBody>
      </p:sp>
      <p:sp>
        <p:nvSpPr>
          <p:cNvPr id="86021" name="Line 5"/>
          <p:cNvSpPr>
            <a:spLocks noChangeShapeType="1"/>
          </p:cNvSpPr>
          <p:nvPr/>
        </p:nvSpPr>
        <p:spPr bwMode="auto">
          <a:xfrm flipH="1" flipV="1">
            <a:off x="3352800" y="3276600"/>
            <a:ext cx="609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000" smtClean="0"/>
              <a:t>Application of Octet Rule to Ionic Compounds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 typeface="Arial"/>
              <a:buChar char="•"/>
            </a:pPr>
            <a:r>
              <a:rPr lang="en-US" sz="2800" dirty="0" smtClean="0"/>
              <a:t>Note:  The element’s symbol represents the core electrons.</a:t>
            </a:r>
          </a:p>
          <a:p>
            <a:pPr eaLnBrk="1" hangingPunct="1">
              <a:lnSpc>
                <a:spcPct val="80000"/>
              </a:lnSpc>
              <a:buFont typeface="Arial"/>
              <a:buChar char="•"/>
            </a:pPr>
            <a:r>
              <a:rPr lang="en-US" sz="2800" dirty="0" smtClean="0"/>
              <a:t>Dots represent the valence electrons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48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4800" dirty="0" smtClean="0"/>
              <a:t>			Na </a:t>
            </a:r>
            <a:r>
              <a:rPr lang="en-US" sz="6600" baseline="30000" dirty="0" smtClean="0">
                <a:latin typeface="Symbol" pitchFamily="18" charset="2"/>
              </a:rPr>
              <a:t>·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48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4800" dirty="0" smtClean="0"/>
              <a:t>		</a:t>
            </a:r>
            <a:r>
              <a:rPr lang="en-US" sz="3600" dirty="0" smtClean="0"/>
              <a:t>1s</a:t>
            </a:r>
            <a:r>
              <a:rPr lang="en-US" sz="3600" baseline="30000" dirty="0" smtClean="0"/>
              <a:t>2</a:t>
            </a:r>
            <a:r>
              <a:rPr lang="en-US" sz="3600" dirty="0" smtClean="0"/>
              <a:t>2s</a:t>
            </a:r>
            <a:r>
              <a:rPr lang="en-US" sz="3600" baseline="30000" dirty="0" smtClean="0"/>
              <a:t>2</a:t>
            </a:r>
            <a:r>
              <a:rPr lang="en-US" sz="3600" dirty="0" smtClean="0"/>
              <a:t>2p</a:t>
            </a:r>
            <a:r>
              <a:rPr lang="en-US" sz="3600" baseline="30000" dirty="0" smtClean="0"/>
              <a:t>6</a:t>
            </a:r>
            <a:r>
              <a:rPr lang="en-US" sz="3600" dirty="0" smtClean="0"/>
              <a:t>        3s</a:t>
            </a:r>
            <a:r>
              <a:rPr lang="en-US" sz="3600" baseline="30000" dirty="0" smtClean="0"/>
              <a:t>1</a:t>
            </a:r>
          </a:p>
          <a:p>
            <a:pPr eaLnBrk="1" hangingPunct="1">
              <a:lnSpc>
                <a:spcPct val="80000"/>
              </a:lnSpc>
            </a:pPr>
            <a:endParaRPr lang="en-US" sz="36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72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800" dirty="0" smtClean="0"/>
          </a:p>
        </p:txBody>
      </p:sp>
      <p:sp>
        <p:nvSpPr>
          <p:cNvPr id="8196" name="Line 6"/>
          <p:cNvSpPr>
            <a:spLocks noChangeShapeType="1"/>
          </p:cNvSpPr>
          <p:nvPr/>
        </p:nvSpPr>
        <p:spPr bwMode="auto">
          <a:xfrm flipH="1">
            <a:off x="3276600" y="4267200"/>
            <a:ext cx="2286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7" name="Line 8"/>
          <p:cNvSpPr>
            <a:spLocks noChangeShapeType="1"/>
          </p:cNvSpPr>
          <p:nvPr/>
        </p:nvSpPr>
        <p:spPr bwMode="auto">
          <a:xfrm>
            <a:off x="4419600" y="3810000"/>
            <a:ext cx="10668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000" b="1" smtClean="0"/>
              <a:t>Compounds That Become Acids When Dissolved in Water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b="1" dirty="0" smtClean="0"/>
              <a:t>Three Rules:</a:t>
            </a:r>
            <a:endParaRPr lang="en-US" dirty="0" smtClean="0"/>
          </a:p>
          <a:p>
            <a:pPr marL="609600" indent="-609600" eaLnBrk="1" hangingPunct="1">
              <a:buFontTx/>
              <a:buNone/>
            </a:pPr>
            <a:endParaRPr lang="en-US" dirty="0" smtClean="0"/>
          </a:p>
          <a:p>
            <a:pPr marL="609600" indent="-609600" eaLnBrk="1" hangingPunct="1">
              <a:buFontTx/>
              <a:buAutoNum type="arabicPeriod"/>
            </a:pPr>
            <a:r>
              <a:rPr lang="en-US" dirty="0" smtClean="0"/>
              <a:t>When X ends in “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ide</a:t>
            </a:r>
            <a:r>
              <a:rPr lang="en-US" dirty="0" smtClean="0"/>
              <a:t>”		</a:t>
            </a:r>
          </a:p>
          <a:p>
            <a:pPr marL="609600" indent="-609600" eaLnBrk="1" hangingPunct="1">
              <a:buFontTx/>
              <a:buNone/>
            </a:pPr>
            <a:r>
              <a:rPr lang="en-US" dirty="0" smtClean="0"/>
              <a:t>	(e.g. chlor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ide</a:t>
            </a:r>
            <a:r>
              <a:rPr lang="en-US" dirty="0" smtClean="0"/>
              <a:t>, cyan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ide</a:t>
            </a:r>
            <a:r>
              <a:rPr lang="en-US" dirty="0" smtClean="0"/>
              <a:t>)</a:t>
            </a:r>
          </a:p>
          <a:p>
            <a:pPr marL="609600" indent="-609600" eaLnBrk="1" hangingPunct="1">
              <a:buFontTx/>
              <a:buNone/>
            </a:pPr>
            <a:r>
              <a:rPr lang="en-US" dirty="0" smtClean="0">
                <a:sym typeface="Wingdings" pitchFamily="2" charset="2"/>
              </a:rPr>
              <a:t>		</a:t>
            </a:r>
            <a:r>
              <a:rPr lang="en-US" dirty="0" smtClean="0"/>
              <a:t> “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hydro</a:t>
            </a:r>
            <a:r>
              <a:rPr lang="en-US" dirty="0" smtClean="0"/>
              <a:t>_______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</a:rPr>
              <a:t>ic</a:t>
            </a:r>
            <a:r>
              <a:rPr lang="en-US" dirty="0" smtClean="0"/>
              <a:t>  acid”</a:t>
            </a:r>
          </a:p>
          <a:p>
            <a:pPr marL="609600" indent="-609600" eaLnBrk="1" hangingPunct="1">
              <a:buFontTx/>
              <a:buNone/>
            </a:pPr>
            <a:r>
              <a:rPr lang="en-US" dirty="0" smtClean="0"/>
              <a:t>		e.g. 	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hydro</a:t>
            </a:r>
            <a:r>
              <a:rPr lang="en-US" dirty="0" smtClean="0"/>
              <a:t>chlor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ic</a:t>
            </a:r>
            <a:r>
              <a:rPr lang="en-US" dirty="0" smtClean="0"/>
              <a:t> acid, </a:t>
            </a:r>
          </a:p>
          <a:p>
            <a:pPr marL="609600" indent="-609600" eaLnBrk="1" hangingPunct="1">
              <a:buFontTx/>
              <a:buNone/>
            </a:pPr>
            <a:r>
              <a:rPr lang="en-US" dirty="0" smtClean="0"/>
              <a:t>			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hydro</a:t>
            </a:r>
            <a:r>
              <a:rPr lang="en-US" dirty="0" smtClean="0"/>
              <a:t>cyan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ic</a:t>
            </a:r>
            <a:r>
              <a:rPr lang="en-US" dirty="0" smtClean="0"/>
              <a:t> acid</a:t>
            </a:r>
          </a:p>
          <a:p>
            <a:pPr marL="609600" indent="-609600" eaLnBrk="1" hangingPunct="1">
              <a:buFontTx/>
              <a:buNone/>
            </a:pPr>
            <a:endParaRPr lang="en-US" dirty="0" smtClean="0"/>
          </a:p>
          <a:p>
            <a:pPr marL="609600" indent="-609600" eaLnBrk="1" hangingPunct="1">
              <a:buFontTx/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000" b="1" smtClean="0"/>
              <a:t>Compounds That Become Acids When Dissolved in Water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b="1" smtClean="0"/>
              <a:t>Three Rules:</a:t>
            </a:r>
            <a:endParaRPr lang="en-US" smtClean="0"/>
          </a:p>
          <a:p>
            <a:pPr marL="609600" indent="-609600" eaLnBrk="1" hangingPunct="1">
              <a:buFontTx/>
              <a:buNone/>
            </a:pPr>
            <a:endParaRPr lang="en-US" smtClean="0"/>
          </a:p>
          <a:p>
            <a:pPr marL="609600" indent="-609600" eaLnBrk="1" hangingPunct="1">
              <a:buFontTx/>
              <a:buAutoNum type="arabicPeriod" startAt="2"/>
            </a:pPr>
            <a:r>
              <a:rPr lang="en-US" smtClean="0"/>
              <a:t>When X ends in “</a:t>
            </a:r>
            <a:r>
              <a:rPr lang="en-US" b="1" smtClean="0">
                <a:solidFill>
                  <a:srgbClr val="FF0000"/>
                </a:solidFill>
              </a:rPr>
              <a:t>ite</a:t>
            </a:r>
            <a:r>
              <a:rPr lang="en-US" smtClean="0"/>
              <a:t>”		</a:t>
            </a:r>
          </a:p>
          <a:p>
            <a:pPr marL="609600" indent="-609600" eaLnBrk="1" hangingPunct="1">
              <a:buFontTx/>
              <a:buNone/>
            </a:pPr>
            <a:r>
              <a:rPr lang="en-US" smtClean="0"/>
              <a:t>	(e.g. chlor</a:t>
            </a:r>
            <a:r>
              <a:rPr lang="en-US" b="1" smtClean="0">
                <a:solidFill>
                  <a:srgbClr val="FF0000"/>
                </a:solidFill>
              </a:rPr>
              <a:t>ite</a:t>
            </a:r>
            <a:r>
              <a:rPr lang="en-US" smtClean="0"/>
              <a:t>, sulf</a:t>
            </a:r>
            <a:r>
              <a:rPr lang="en-US" b="1" smtClean="0">
                <a:solidFill>
                  <a:srgbClr val="FF0000"/>
                </a:solidFill>
              </a:rPr>
              <a:t>ite</a:t>
            </a:r>
            <a:r>
              <a:rPr lang="en-US" smtClean="0"/>
              <a:t>)</a:t>
            </a:r>
          </a:p>
          <a:p>
            <a:pPr marL="609600" indent="-609600" eaLnBrk="1" hangingPunct="1">
              <a:buFontTx/>
              <a:buNone/>
            </a:pPr>
            <a:r>
              <a:rPr lang="en-US" smtClean="0">
                <a:sym typeface="Wingdings" pitchFamily="2" charset="2"/>
              </a:rPr>
              <a:t>		</a:t>
            </a:r>
            <a:r>
              <a:rPr lang="en-US" smtClean="0"/>
              <a:t>  “______</a:t>
            </a:r>
            <a:r>
              <a:rPr lang="en-US" b="1" smtClean="0"/>
              <a:t>ous</a:t>
            </a:r>
            <a:r>
              <a:rPr lang="en-US" smtClean="0"/>
              <a:t> acid”</a:t>
            </a:r>
          </a:p>
          <a:p>
            <a:pPr marL="609600" indent="-609600" eaLnBrk="1" hangingPunct="1">
              <a:buFontTx/>
              <a:buNone/>
            </a:pPr>
            <a:r>
              <a:rPr lang="en-US" smtClean="0"/>
              <a:t>		e.g.  chlor</a:t>
            </a:r>
            <a:r>
              <a:rPr lang="en-US" b="1" smtClean="0">
                <a:solidFill>
                  <a:srgbClr val="FF0000"/>
                </a:solidFill>
              </a:rPr>
              <a:t>ous</a:t>
            </a:r>
            <a:r>
              <a:rPr lang="en-US" smtClean="0"/>
              <a:t> acid</a:t>
            </a:r>
          </a:p>
          <a:p>
            <a:pPr marL="609600" indent="-609600" eaLnBrk="1" hangingPunct="1">
              <a:buFontTx/>
              <a:buNone/>
            </a:pPr>
            <a:r>
              <a:rPr lang="en-US" smtClean="0"/>
              <a:t>		        sulfur</a:t>
            </a:r>
            <a:r>
              <a:rPr lang="en-US" b="1" smtClean="0">
                <a:solidFill>
                  <a:srgbClr val="FF0000"/>
                </a:solidFill>
              </a:rPr>
              <a:t>ous</a:t>
            </a:r>
            <a:r>
              <a:rPr lang="en-US" smtClean="0"/>
              <a:t> acid</a:t>
            </a:r>
          </a:p>
          <a:p>
            <a:pPr marL="609600" indent="-609600" eaLnBrk="1" hangingPunct="1">
              <a:buFontTx/>
              <a:buNone/>
            </a:pPr>
            <a:endParaRPr lang="en-US" smtClean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000" b="1" smtClean="0"/>
              <a:t>Compounds That Become Acids When Dissolved in Water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b="1" smtClean="0"/>
              <a:t>Three Rules:</a:t>
            </a:r>
            <a:endParaRPr lang="en-US" smtClean="0"/>
          </a:p>
          <a:p>
            <a:pPr marL="609600" indent="-609600" eaLnBrk="1" hangingPunct="1">
              <a:buFontTx/>
              <a:buNone/>
            </a:pPr>
            <a:endParaRPr lang="en-US" smtClean="0"/>
          </a:p>
          <a:p>
            <a:pPr marL="609600" indent="-609600" eaLnBrk="1" hangingPunct="1">
              <a:buFontTx/>
              <a:buAutoNum type="arabicPeriod" startAt="3"/>
            </a:pPr>
            <a:r>
              <a:rPr lang="en-US" smtClean="0"/>
              <a:t>When X ends in “</a:t>
            </a:r>
            <a:r>
              <a:rPr lang="en-US" b="1" smtClean="0">
                <a:solidFill>
                  <a:srgbClr val="CC0000"/>
                </a:solidFill>
              </a:rPr>
              <a:t>ate</a:t>
            </a:r>
            <a:r>
              <a:rPr lang="en-US" smtClean="0"/>
              <a:t>”		</a:t>
            </a:r>
          </a:p>
          <a:p>
            <a:pPr marL="609600" indent="-609600" eaLnBrk="1" hangingPunct="1">
              <a:buFontTx/>
              <a:buNone/>
            </a:pPr>
            <a:r>
              <a:rPr lang="en-US" smtClean="0"/>
              <a:t>	(e.g. chlor</a:t>
            </a:r>
            <a:r>
              <a:rPr lang="en-US" b="1" smtClean="0">
                <a:solidFill>
                  <a:srgbClr val="CC0000"/>
                </a:solidFill>
              </a:rPr>
              <a:t>ate</a:t>
            </a:r>
            <a:r>
              <a:rPr lang="en-US" smtClean="0"/>
              <a:t>, sulf</a:t>
            </a:r>
            <a:r>
              <a:rPr lang="en-US" b="1" smtClean="0">
                <a:solidFill>
                  <a:srgbClr val="CC0000"/>
                </a:solidFill>
              </a:rPr>
              <a:t>ate</a:t>
            </a:r>
            <a:r>
              <a:rPr lang="en-US" smtClean="0"/>
              <a:t>)</a:t>
            </a:r>
          </a:p>
          <a:p>
            <a:pPr marL="609600" indent="-609600" eaLnBrk="1" hangingPunct="1">
              <a:buFontTx/>
              <a:buNone/>
            </a:pPr>
            <a:r>
              <a:rPr lang="en-US" smtClean="0">
                <a:sym typeface="Wingdings" pitchFamily="2" charset="2"/>
              </a:rPr>
              <a:t>		</a:t>
            </a:r>
            <a:r>
              <a:rPr lang="en-US" smtClean="0"/>
              <a:t>  “______ </a:t>
            </a:r>
            <a:r>
              <a:rPr lang="en-US" b="1" smtClean="0">
                <a:solidFill>
                  <a:srgbClr val="CC0000"/>
                </a:solidFill>
              </a:rPr>
              <a:t>ic</a:t>
            </a:r>
            <a:r>
              <a:rPr lang="en-US" smtClean="0"/>
              <a:t> acid”</a:t>
            </a:r>
          </a:p>
          <a:p>
            <a:pPr marL="609600" indent="-609600" eaLnBrk="1" hangingPunct="1">
              <a:buFontTx/>
              <a:buNone/>
            </a:pPr>
            <a:r>
              <a:rPr lang="en-US" smtClean="0"/>
              <a:t>		e.g.  chlor</a:t>
            </a:r>
            <a:r>
              <a:rPr lang="en-US" b="1" smtClean="0">
                <a:solidFill>
                  <a:srgbClr val="CC0000"/>
                </a:solidFill>
              </a:rPr>
              <a:t>ic</a:t>
            </a:r>
            <a:r>
              <a:rPr lang="en-US" smtClean="0"/>
              <a:t> acid</a:t>
            </a:r>
          </a:p>
          <a:p>
            <a:pPr marL="609600" indent="-609600" eaLnBrk="1" hangingPunct="1">
              <a:buFontTx/>
              <a:buNone/>
            </a:pPr>
            <a:r>
              <a:rPr lang="en-US" smtClean="0"/>
              <a:t>		        sulfur</a:t>
            </a:r>
            <a:r>
              <a:rPr lang="en-US" b="1" smtClean="0">
                <a:solidFill>
                  <a:srgbClr val="CC0000"/>
                </a:solidFill>
              </a:rPr>
              <a:t>ic</a:t>
            </a:r>
            <a:r>
              <a:rPr lang="en-US" smtClean="0"/>
              <a:t> acid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000" b="1" smtClean="0"/>
              <a:t>Compounds That Become Acids When Dissolved in Water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133600"/>
            <a:ext cx="8229600" cy="3992563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mtClean="0"/>
              <a:t>Your turn: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en-US" smtClean="0"/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mtClean="0"/>
              <a:t>HBr				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en-US" smtClean="0"/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mtClean="0"/>
              <a:t>HNO</a:t>
            </a:r>
            <a:r>
              <a:rPr lang="en-US" baseline="-25000" smtClean="0"/>
              <a:t>2</a:t>
            </a:r>
            <a:r>
              <a:rPr lang="en-US" smtClean="0"/>
              <a:t>		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en-US" smtClean="0"/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mtClean="0"/>
              <a:t>HNO</a:t>
            </a:r>
            <a:r>
              <a:rPr lang="en-US" baseline="-25000" smtClean="0"/>
              <a:t>3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000" b="1" smtClean="0"/>
              <a:t>Compounds That Become Acids When Dissolved in Water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133600"/>
            <a:ext cx="8229600" cy="3992563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mtClean="0"/>
              <a:t>Your turn: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en-US" smtClean="0"/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mtClean="0"/>
              <a:t>HBr		</a:t>
            </a:r>
            <a:r>
              <a:rPr lang="en-US" smtClean="0">
                <a:solidFill>
                  <a:srgbClr val="FF0000"/>
                </a:solidFill>
              </a:rPr>
              <a:t>hydrobromic acid</a:t>
            </a:r>
            <a:r>
              <a:rPr lang="en-US" smtClean="0"/>
              <a:t>			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en-US" smtClean="0"/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mtClean="0"/>
              <a:t>HNO</a:t>
            </a:r>
            <a:r>
              <a:rPr lang="en-US" baseline="-25000" smtClean="0"/>
              <a:t>2</a:t>
            </a:r>
            <a:r>
              <a:rPr lang="en-US" smtClean="0"/>
              <a:t>	</a:t>
            </a:r>
            <a:r>
              <a:rPr lang="en-US" smtClean="0">
                <a:solidFill>
                  <a:srgbClr val="FF0000"/>
                </a:solidFill>
              </a:rPr>
              <a:t>nitrous acid</a:t>
            </a:r>
            <a:r>
              <a:rPr lang="en-US" smtClean="0"/>
              <a:t>	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en-US" smtClean="0"/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mtClean="0"/>
              <a:t>HNO</a:t>
            </a:r>
            <a:r>
              <a:rPr lang="en-US" baseline="-25000" smtClean="0"/>
              <a:t>3	</a:t>
            </a:r>
            <a:r>
              <a:rPr lang="en-US" smtClean="0">
                <a:solidFill>
                  <a:srgbClr val="FF0000"/>
                </a:solidFill>
              </a:rPr>
              <a:t>nitric acid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Molecules and Lewis Structures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 defTabSz="457200" eaLnBrk="1" hangingPunct="1">
              <a:spcAft>
                <a:spcPts val="2400"/>
              </a:spcAft>
              <a:buFontTx/>
              <a:buNone/>
            </a:pPr>
            <a:r>
              <a:rPr lang="en-US" smtClean="0"/>
              <a:t>Lewis structures show</a:t>
            </a:r>
          </a:p>
          <a:p>
            <a:pPr defTabSz="457200" eaLnBrk="1" hangingPunct="1">
              <a:spcAft>
                <a:spcPts val="2400"/>
              </a:spcAft>
            </a:pPr>
            <a:r>
              <a:rPr lang="en-US" smtClean="0"/>
              <a:t>	All atoms in the molecule</a:t>
            </a:r>
          </a:p>
          <a:p>
            <a:pPr defTabSz="457200" eaLnBrk="1" hangingPunct="1">
              <a:spcAft>
                <a:spcPts val="2400"/>
              </a:spcAft>
            </a:pPr>
            <a:r>
              <a:rPr lang="en-US" smtClean="0"/>
              <a:t>	How atoms are connected (# of bonds)</a:t>
            </a:r>
          </a:p>
          <a:p>
            <a:pPr defTabSz="457200" eaLnBrk="1" hangingPunct="1">
              <a:spcAft>
                <a:spcPts val="2400"/>
              </a:spcAft>
            </a:pPr>
            <a:r>
              <a:rPr lang="en-US" smtClean="0"/>
              <a:t>	Any unshared electron pairs (lone pairs)</a:t>
            </a:r>
          </a:p>
          <a:p>
            <a:pPr defTabSz="457200" eaLnBrk="1" hangingPunct="1">
              <a:spcAft>
                <a:spcPts val="2400"/>
              </a:spcAft>
              <a:buFontTx/>
              <a:buNone/>
            </a:pPr>
            <a:endParaRPr lang="en-US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229600" cy="1011238"/>
          </a:xfrm>
        </p:spPr>
        <p:txBody>
          <a:bodyPr/>
          <a:lstStyle/>
          <a:p>
            <a:pPr eaLnBrk="1" hangingPunct="1"/>
            <a:r>
              <a:rPr lang="en-US" smtClean="0"/>
              <a:t>Making Lewis Structures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295400"/>
            <a:ext cx="7162800" cy="4648200"/>
          </a:xfrm>
        </p:spPr>
        <p:txBody>
          <a:bodyPr>
            <a:normAutofit lnSpcReduction="10000"/>
          </a:bodyPr>
          <a:lstStyle/>
          <a:p>
            <a:pPr marL="514350" indent="-514350" defTabSz="457200" eaLnBrk="1" hangingPunct="1">
              <a:buFont typeface="Calibri" pitchFamily="34" charset="0"/>
              <a:buAutoNum type="arabicPeriod"/>
            </a:pPr>
            <a:r>
              <a:rPr lang="en-US" sz="2800" smtClean="0"/>
              <a:t>Find total # of valence e</a:t>
            </a:r>
            <a:r>
              <a:rPr lang="en-US" sz="2800" baseline="30000" smtClean="0"/>
              <a:t>-</a:t>
            </a:r>
            <a:r>
              <a:rPr lang="en-US" sz="2800" smtClean="0"/>
              <a:t>’s for ALL atoms (for ions, consider the charge).</a:t>
            </a:r>
          </a:p>
          <a:p>
            <a:pPr marL="514350" indent="-514350" defTabSz="457200" eaLnBrk="1" hangingPunct="1">
              <a:buFont typeface="Calibri" pitchFamily="34" charset="0"/>
              <a:buNone/>
            </a:pPr>
            <a:endParaRPr lang="en-US" sz="2800" smtClean="0"/>
          </a:p>
          <a:p>
            <a:pPr marL="514350" indent="-514350" defTabSz="457200" eaLnBrk="1" hangingPunct="1">
              <a:buFont typeface="Calibri" pitchFamily="34" charset="0"/>
              <a:buNone/>
            </a:pPr>
            <a:r>
              <a:rPr lang="en-US" sz="2800" smtClean="0"/>
              <a:t>2.	Write atom symbols, beginning with the  central atom:</a:t>
            </a:r>
          </a:p>
          <a:p>
            <a:pPr marL="914400" lvl="1" indent="-514350" defTabSz="457200" eaLnBrk="1" hangingPunct="1">
              <a:buFont typeface="Calibri" pitchFamily="34" charset="0"/>
              <a:buAutoNum type="alphaLcParenR"/>
            </a:pPr>
            <a:r>
              <a:rPr lang="en-US" sz="2400" smtClean="0">
                <a:solidFill>
                  <a:srgbClr val="0000FF"/>
                </a:solidFill>
              </a:rPr>
              <a:t>Carbon </a:t>
            </a:r>
            <a:r>
              <a:rPr lang="en-US" sz="2400" smtClean="0"/>
              <a:t>in center – </a:t>
            </a:r>
            <a:r>
              <a:rPr lang="en-US" sz="2400" smtClean="0">
                <a:solidFill>
                  <a:srgbClr val="0000FF"/>
                </a:solidFill>
              </a:rPr>
              <a:t>C</a:t>
            </a:r>
            <a:r>
              <a:rPr lang="en-US" sz="2400" smtClean="0"/>
              <a:t>H</a:t>
            </a:r>
            <a:r>
              <a:rPr lang="en-US" sz="2400" baseline="-25000" smtClean="0"/>
              <a:t>4 </a:t>
            </a:r>
          </a:p>
          <a:p>
            <a:pPr marL="914400" lvl="1" indent="-514350" defTabSz="457200" eaLnBrk="1" hangingPunct="1">
              <a:buFont typeface="Calibri" pitchFamily="34" charset="0"/>
              <a:buAutoNum type="alphaLcParenR"/>
            </a:pPr>
            <a:r>
              <a:rPr lang="en-US" sz="2400" smtClean="0"/>
              <a:t>Most </a:t>
            </a:r>
            <a:r>
              <a:rPr lang="en-US" sz="2400" smtClean="0">
                <a:solidFill>
                  <a:srgbClr val="0000FF"/>
                </a:solidFill>
              </a:rPr>
              <a:t>electro</a:t>
            </a:r>
            <a:r>
              <a:rPr lang="en-US" sz="2400" i="1" smtClean="0">
                <a:solidFill>
                  <a:srgbClr val="0000FF"/>
                </a:solidFill>
              </a:rPr>
              <a:t>positive</a:t>
            </a:r>
            <a:r>
              <a:rPr lang="en-US" sz="2400" smtClean="0"/>
              <a:t> in center – </a:t>
            </a:r>
            <a:r>
              <a:rPr lang="en-US" sz="2400" smtClean="0">
                <a:solidFill>
                  <a:srgbClr val="0000FF"/>
                </a:solidFill>
              </a:rPr>
              <a:t>S</a:t>
            </a:r>
            <a:r>
              <a:rPr lang="en-US" sz="2400" smtClean="0"/>
              <a:t>O</a:t>
            </a:r>
            <a:r>
              <a:rPr lang="en-US" sz="2400" baseline="-25000" smtClean="0"/>
              <a:t>4</a:t>
            </a:r>
            <a:r>
              <a:rPr lang="en-US" sz="2400" baseline="30000" smtClean="0"/>
              <a:t>2-</a:t>
            </a:r>
          </a:p>
          <a:p>
            <a:pPr marL="914400" lvl="1" indent="-514350" defTabSz="457200" eaLnBrk="1" hangingPunct="1">
              <a:buFont typeface="Calibri" pitchFamily="34" charset="0"/>
              <a:buAutoNum type="alphaLcParenR"/>
            </a:pPr>
            <a:r>
              <a:rPr lang="en-US" sz="2400" smtClean="0">
                <a:solidFill>
                  <a:srgbClr val="0000FF"/>
                </a:solidFill>
              </a:rPr>
              <a:t>Non metal </a:t>
            </a:r>
            <a:r>
              <a:rPr lang="en-US" sz="2400" smtClean="0"/>
              <a:t>(other than H or O) in center – H</a:t>
            </a:r>
            <a:r>
              <a:rPr lang="en-US" sz="2400" baseline="-25000" smtClean="0"/>
              <a:t>2</a:t>
            </a:r>
            <a:r>
              <a:rPr lang="en-US" sz="2400" smtClean="0">
                <a:solidFill>
                  <a:srgbClr val="0000FF"/>
                </a:solidFill>
              </a:rPr>
              <a:t>P</a:t>
            </a:r>
            <a:r>
              <a:rPr lang="en-US" sz="2400" smtClean="0"/>
              <a:t>O</a:t>
            </a:r>
            <a:r>
              <a:rPr lang="en-US" sz="2400" baseline="-25000" smtClean="0"/>
              <a:t>4</a:t>
            </a:r>
            <a:r>
              <a:rPr lang="en-US" sz="2400" baseline="30000" smtClean="0"/>
              <a:t>-</a:t>
            </a:r>
            <a:endParaRPr lang="en-US" sz="2400" smtClean="0"/>
          </a:p>
          <a:p>
            <a:pPr marL="914400" lvl="1" indent="-514350" defTabSz="457200" eaLnBrk="1" hangingPunct="1">
              <a:buFont typeface="Calibri" pitchFamily="34" charset="0"/>
              <a:buAutoNum type="alphaLcParenR"/>
            </a:pPr>
            <a:r>
              <a:rPr lang="en-US" sz="2400" smtClean="0"/>
              <a:t>Hydrogen and oxygen are usually on the outside</a:t>
            </a:r>
          </a:p>
          <a:p>
            <a:pPr marL="514350" indent="-514350" defTabSz="457200" eaLnBrk="1" hangingPunct="1">
              <a:buFont typeface="Calibri" pitchFamily="34" charset="0"/>
              <a:buNone/>
            </a:pPr>
            <a:endParaRPr lang="en-US" sz="280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229600" cy="1011238"/>
          </a:xfrm>
        </p:spPr>
        <p:txBody>
          <a:bodyPr/>
          <a:lstStyle/>
          <a:p>
            <a:pPr eaLnBrk="1" hangingPunct="1"/>
            <a:r>
              <a:rPr lang="en-US" smtClean="0"/>
              <a:t>Making Lewis Structures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295400"/>
            <a:ext cx="7162800" cy="4953000"/>
          </a:xfrm>
        </p:spPr>
        <p:txBody>
          <a:bodyPr/>
          <a:lstStyle/>
          <a:p>
            <a:pPr marL="609600" indent="-609600" defTabSz="457200" eaLnBrk="1" hangingPunct="1">
              <a:buFont typeface="Calibri" pitchFamily="34" charset="0"/>
              <a:buAutoNum type="arabicPeriod" startAt="3"/>
            </a:pPr>
            <a:r>
              <a:rPr lang="en-US" sz="2800" smtClean="0"/>
              <a:t>Add valence e’-s to each atom, beginning with the bonding electron for each atom added to the central atom.</a:t>
            </a:r>
          </a:p>
          <a:p>
            <a:pPr marL="609600" indent="-609600" defTabSz="457200" eaLnBrk="1" hangingPunct="1">
              <a:buFont typeface="Calibri" pitchFamily="34" charset="0"/>
              <a:buNone/>
            </a:pPr>
            <a:endParaRPr lang="en-US" sz="2800" smtClean="0"/>
          </a:p>
          <a:p>
            <a:pPr marL="609600" indent="-609600" defTabSz="457200" eaLnBrk="1" hangingPunct="1">
              <a:buFont typeface="Calibri" pitchFamily="34" charset="0"/>
              <a:buAutoNum type="arabicPeriod" startAt="4"/>
            </a:pPr>
            <a:r>
              <a:rPr lang="en-US" sz="2800" smtClean="0"/>
              <a:t>Shared e</a:t>
            </a:r>
            <a:r>
              <a:rPr lang="en-US" sz="2800" baseline="30000" smtClean="0"/>
              <a:t>-</a:t>
            </a:r>
            <a:r>
              <a:rPr lang="en-US" sz="2800" smtClean="0"/>
              <a:t> pairs represent bonds and are counted in the valences of both elements.</a:t>
            </a:r>
          </a:p>
          <a:p>
            <a:pPr marL="609600" indent="-609600" defTabSz="457200" eaLnBrk="1" hangingPunct="1">
              <a:buFont typeface="Calibri" pitchFamily="34" charset="0"/>
              <a:buNone/>
            </a:pPr>
            <a:endParaRPr lang="en-US" sz="2800" smtClean="0"/>
          </a:p>
          <a:p>
            <a:pPr marL="609600" indent="-609600" defTabSz="457200" eaLnBrk="1" hangingPunct="1">
              <a:buFont typeface="Calibri" pitchFamily="34" charset="0"/>
              <a:buNone/>
            </a:pPr>
            <a:r>
              <a:rPr lang="en-US" sz="2800" smtClean="0"/>
              <a:t>5.	Adjust so that each element has 8 valence electrons (2 for H), note exceptions…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Ionic, polar covalent or </a:t>
            </a:r>
            <a:br>
              <a:rPr lang="en-US" smtClean="0"/>
            </a:br>
            <a:r>
              <a:rPr lang="en-US" smtClean="0"/>
              <a:t>nonpolar covalent?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831975"/>
            <a:ext cx="8229600" cy="2644775"/>
          </a:xfrm>
        </p:spPr>
        <p:txBody>
          <a:bodyPr/>
          <a:lstStyle/>
          <a:p>
            <a:pPr defTabSz="457200" eaLnBrk="1" hangingPunct="1"/>
            <a:r>
              <a:rPr lang="en-US" smtClean="0"/>
              <a:t>The nature of the bond between any two atoms is determined by the </a:t>
            </a:r>
            <a:r>
              <a:rPr lang="en-US" b="1" smtClean="0"/>
              <a:t>difference </a:t>
            </a:r>
            <a:r>
              <a:rPr lang="en-US" smtClean="0"/>
              <a:t>in their </a:t>
            </a:r>
            <a:r>
              <a:rPr lang="en-US" b="1" smtClean="0"/>
              <a:t>electronegativities </a:t>
            </a:r>
            <a:r>
              <a:rPr lang="en-US" smtClean="0"/>
              <a:t>(see chart on ho)</a:t>
            </a:r>
          </a:p>
          <a:p>
            <a:pPr defTabSz="457200" eaLnBrk="1" hangingPunct="1"/>
            <a:r>
              <a:rPr lang="en-US" smtClean="0"/>
              <a:t>The greater the difference, the more ionic the bond  (on a continuum)</a:t>
            </a:r>
          </a:p>
        </p:txBody>
      </p:sp>
      <p:grpSp>
        <p:nvGrpSpPr>
          <p:cNvPr id="2" name="Group 35"/>
          <p:cNvGrpSpPr>
            <a:grpSpLocks/>
          </p:cNvGrpSpPr>
          <p:nvPr/>
        </p:nvGrpSpPr>
        <p:grpSpPr bwMode="auto">
          <a:xfrm>
            <a:off x="1239838" y="4940300"/>
            <a:ext cx="3074987" cy="400050"/>
            <a:chOff x="1239838" y="4940209"/>
            <a:chExt cx="3075417" cy="400110"/>
          </a:xfrm>
        </p:grpSpPr>
        <p:cxnSp>
          <p:nvCxnSpPr>
            <p:cNvPr id="21" name="Straight Arrow Connector 20"/>
            <p:cNvCxnSpPr/>
            <p:nvPr/>
          </p:nvCxnSpPr>
          <p:spPr bwMode="auto">
            <a:xfrm>
              <a:off x="2927586" y="5140264"/>
              <a:ext cx="1387669" cy="1588"/>
            </a:xfrm>
            <a:prstGeom prst="straightConnector1">
              <a:avLst/>
            </a:prstGeom>
            <a:ln w="476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 bwMode="auto">
            <a:xfrm rot="10800000">
              <a:off x="1239838" y="5140264"/>
              <a:ext cx="743054" cy="1588"/>
            </a:xfrm>
            <a:prstGeom prst="straightConnector1">
              <a:avLst/>
            </a:prstGeom>
            <a:ln w="476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6998" name="TextBox 14"/>
            <p:cNvSpPr txBox="1">
              <a:spLocks noChangeArrowheads="1"/>
            </p:cNvSpPr>
            <p:nvPr/>
          </p:nvSpPr>
          <p:spPr bwMode="auto">
            <a:xfrm>
              <a:off x="1982789" y="4940209"/>
              <a:ext cx="103305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sz="2000" b="1">
                  <a:ea typeface="ＭＳ Ｐゴシック" pitchFamily="-106" charset="-128"/>
                </a:rPr>
                <a:t>ionic</a:t>
              </a:r>
              <a:endParaRPr lang="en-US" sz="2000">
                <a:ea typeface="ＭＳ Ｐゴシック" pitchFamily="-106" charset="-128"/>
              </a:endParaRPr>
            </a:p>
          </p:txBody>
        </p:sp>
      </p:grpSp>
      <p:grpSp>
        <p:nvGrpSpPr>
          <p:cNvPr id="4" name="Group 36"/>
          <p:cNvGrpSpPr>
            <a:grpSpLocks/>
          </p:cNvGrpSpPr>
          <p:nvPr/>
        </p:nvGrpSpPr>
        <p:grpSpPr bwMode="auto">
          <a:xfrm>
            <a:off x="4878388" y="4941888"/>
            <a:ext cx="3376612" cy="400050"/>
            <a:chOff x="4878388" y="4941798"/>
            <a:chExt cx="3376612" cy="400110"/>
          </a:xfrm>
        </p:grpSpPr>
        <p:cxnSp>
          <p:nvCxnSpPr>
            <p:cNvPr id="23" name="Straight Arrow Connector 22"/>
            <p:cNvCxnSpPr/>
            <p:nvPr/>
          </p:nvCxnSpPr>
          <p:spPr bwMode="auto">
            <a:xfrm rot="10800000" flipV="1">
              <a:off x="4878388" y="5141853"/>
              <a:ext cx="1100137" cy="0"/>
            </a:xfrm>
            <a:prstGeom prst="straightConnector1">
              <a:avLst/>
            </a:prstGeom>
            <a:ln w="476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>
              <a:stCxn id="126995" idx="3"/>
            </p:cNvCxnSpPr>
            <p:nvPr/>
          </p:nvCxnSpPr>
          <p:spPr bwMode="auto">
            <a:xfrm flipV="1">
              <a:off x="7262813" y="5141853"/>
              <a:ext cx="992187" cy="0"/>
            </a:xfrm>
            <a:prstGeom prst="straightConnector1">
              <a:avLst/>
            </a:prstGeom>
            <a:ln w="476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6995" name="TextBox 16"/>
            <p:cNvSpPr txBox="1">
              <a:spLocks noChangeArrowheads="1"/>
            </p:cNvSpPr>
            <p:nvPr/>
          </p:nvSpPr>
          <p:spPr bwMode="auto">
            <a:xfrm>
              <a:off x="5978525" y="4941798"/>
              <a:ext cx="128469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sz="2000" b="1">
                  <a:ea typeface="ＭＳ Ｐゴシック" pitchFamily="-106" charset="-128"/>
                </a:rPr>
                <a:t>covalent</a:t>
              </a:r>
              <a:endParaRPr lang="en-US" sz="2000">
                <a:ea typeface="ＭＳ Ｐゴシック" pitchFamily="-106" charset="-128"/>
              </a:endParaRPr>
            </a:p>
          </p:txBody>
        </p:sp>
      </p:grp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5232400" y="5722938"/>
            <a:ext cx="3101975" cy="400050"/>
            <a:chOff x="5232506" y="5724555"/>
            <a:chExt cx="3102657" cy="400110"/>
          </a:xfrm>
        </p:grpSpPr>
        <p:sp>
          <p:nvSpPr>
            <p:cNvPr id="126991" name="TextBox 15"/>
            <p:cNvSpPr txBox="1">
              <a:spLocks noChangeArrowheads="1"/>
            </p:cNvSpPr>
            <p:nvPr/>
          </p:nvSpPr>
          <p:spPr bwMode="auto">
            <a:xfrm>
              <a:off x="5232506" y="5724555"/>
              <a:ext cx="149203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sz="2000" b="1">
                  <a:solidFill>
                    <a:schemeClr val="accent2"/>
                  </a:solidFill>
                  <a:ea typeface="ＭＳ Ｐゴシック" pitchFamily="-106" charset="-128"/>
                </a:rPr>
                <a:t>polar (P)</a:t>
              </a:r>
              <a:endParaRPr lang="en-US" sz="2000">
                <a:solidFill>
                  <a:schemeClr val="accent2"/>
                </a:solidFill>
                <a:ea typeface="ＭＳ Ｐゴシック" pitchFamily="-106" charset="-128"/>
              </a:endParaRPr>
            </a:p>
          </p:txBody>
        </p:sp>
        <p:sp>
          <p:nvSpPr>
            <p:cNvPr id="126992" name="TextBox 18"/>
            <p:cNvSpPr txBox="1">
              <a:spLocks noChangeArrowheads="1"/>
            </p:cNvSpPr>
            <p:nvPr/>
          </p:nvSpPr>
          <p:spPr bwMode="auto">
            <a:xfrm>
              <a:off x="7566813" y="5724555"/>
              <a:ext cx="76835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sz="2000" b="1">
                  <a:solidFill>
                    <a:srgbClr val="00BD00"/>
                  </a:solidFill>
                  <a:ea typeface="ＭＳ Ｐゴシック" pitchFamily="-106" charset="-128"/>
                </a:rPr>
                <a:t>NP</a:t>
              </a:r>
              <a:endParaRPr lang="en-US" sz="2000">
                <a:solidFill>
                  <a:srgbClr val="00BD00"/>
                </a:solidFill>
                <a:ea typeface="ＭＳ Ｐゴシック" pitchFamily="-106" charset="-128"/>
              </a:endParaRPr>
            </a:p>
          </p:txBody>
        </p:sp>
      </p:grpSp>
      <p:grpSp>
        <p:nvGrpSpPr>
          <p:cNvPr id="7" name="Group 29"/>
          <p:cNvGrpSpPr>
            <a:grpSpLocks/>
          </p:cNvGrpSpPr>
          <p:nvPr/>
        </p:nvGrpSpPr>
        <p:grpSpPr bwMode="auto">
          <a:xfrm>
            <a:off x="457200" y="5322888"/>
            <a:ext cx="8267700" cy="419100"/>
            <a:chOff x="457200" y="5322858"/>
            <a:chExt cx="8267959" cy="419160"/>
          </a:xfrm>
        </p:grpSpPr>
        <p:cxnSp>
          <p:nvCxnSpPr>
            <p:cNvPr id="6" name="Straight Arrow Connector 5"/>
            <p:cNvCxnSpPr/>
            <p:nvPr/>
          </p:nvCxnSpPr>
          <p:spPr bwMode="auto">
            <a:xfrm>
              <a:off x="1239863" y="5522912"/>
              <a:ext cx="3075083" cy="1587"/>
            </a:xfrm>
            <a:prstGeom prst="straightConnector1">
              <a:avLst/>
            </a:prstGeom>
            <a:ln w="47625" cap="flat" cmpd="sng" algn="ctr">
              <a:solidFill>
                <a:srgbClr val="0000FF"/>
              </a:solidFill>
              <a:prstDash val="solid"/>
              <a:round/>
              <a:headEnd type="arrow" w="med" len="med"/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 bwMode="auto">
            <a:xfrm>
              <a:off x="4878527" y="5522912"/>
              <a:ext cx="2014600" cy="17464"/>
            </a:xfrm>
            <a:prstGeom prst="straightConnector1">
              <a:avLst/>
            </a:prstGeom>
            <a:ln w="47625" cap="flat" cmpd="sng" algn="ctr">
              <a:solidFill>
                <a:schemeClr val="accent2"/>
              </a:solidFill>
              <a:prstDash val="solid"/>
              <a:round/>
              <a:headEnd type="arrow" w="med" len="med"/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 bwMode="auto">
            <a:xfrm>
              <a:off x="7528147" y="5540376"/>
              <a:ext cx="727098" cy="1588"/>
            </a:xfrm>
            <a:prstGeom prst="straightConnector1">
              <a:avLst/>
            </a:prstGeom>
            <a:ln w="47625" cap="flat" cmpd="sng" algn="ctr">
              <a:solidFill>
                <a:srgbClr val="00BD00"/>
              </a:solidFill>
              <a:prstDash val="solid"/>
              <a:round/>
              <a:headEnd type="arrow" w="med" len="med"/>
              <a:tailEnd type="arrow" w="med" len="med"/>
            </a:ln>
            <a:effectLst/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sp>
          <p:nvSpPr>
            <p:cNvPr id="126987" name="TextBox 17"/>
            <p:cNvSpPr txBox="1">
              <a:spLocks noChangeArrowheads="1"/>
            </p:cNvSpPr>
            <p:nvPr/>
          </p:nvSpPr>
          <p:spPr bwMode="auto">
            <a:xfrm>
              <a:off x="6724543" y="5324445"/>
              <a:ext cx="105520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sz="2000" b="1">
                  <a:ea typeface="ＭＳ Ｐゴシック" pitchFamily="-106" charset="-128"/>
                </a:rPr>
                <a:t>0.4</a:t>
              </a:r>
              <a:endParaRPr lang="en-US" sz="2000">
                <a:ea typeface="ＭＳ Ｐゴシック" pitchFamily="-106" charset="-128"/>
              </a:endParaRPr>
            </a:p>
          </p:txBody>
        </p:sp>
        <p:sp>
          <p:nvSpPr>
            <p:cNvPr id="126988" name="TextBox 19"/>
            <p:cNvSpPr txBox="1">
              <a:spLocks noChangeArrowheads="1"/>
            </p:cNvSpPr>
            <p:nvPr/>
          </p:nvSpPr>
          <p:spPr bwMode="auto">
            <a:xfrm>
              <a:off x="4055473" y="5341908"/>
              <a:ext cx="103305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sz="2000" b="1">
                  <a:ea typeface="ＭＳ Ｐゴシック" pitchFamily="-106" charset="-128"/>
                </a:rPr>
                <a:t>1.7</a:t>
              </a:r>
              <a:endParaRPr lang="en-US" sz="2000">
                <a:ea typeface="ＭＳ Ｐゴシック" pitchFamily="-106" charset="-128"/>
              </a:endParaRPr>
            </a:p>
          </p:txBody>
        </p:sp>
        <p:sp>
          <p:nvSpPr>
            <p:cNvPr id="126989" name="TextBox 21"/>
            <p:cNvSpPr txBox="1">
              <a:spLocks noChangeArrowheads="1"/>
            </p:cNvSpPr>
            <p:nvPr/>
          </p:nvSpPr>
          <p:spPr bwMode="auto">
            <a:xfrm>
              <a:off x="457200" y="5341908"/>
              <a:ext cx="103305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sz="2000" b="1">
                  <a:ea typeface="ＭＳ Ｐゴシック" pitchFamily="-106" charset="-128"/>
                </a:rPr>
                <a:t>4.0</a:t>
              </a:r>
              <a:endParaRPr lang="en-US" sz="2000">
                <a:ea typeface="ＭＳ Ｐゴシック" pitchFamily="-106" charset="-128"/>
              </a:endParaRPr>
            </a:p>
          </p:txBody>
        </p:sp>
        <p:sp>
          <p:nvSpPr>
            <p:cNvPr id="126990" name="TextBox 23"/>
            <p:cNvSpPr txBox="1">
              <a:spLocks noChangeArrowheads="1"/>
            </p:cNvSpPr>
            <p:nvPr/>
          </p:nvSpPr>
          <p:spPr bwMode="auto">
            <a:xfrm>
              <a:off x="8255000" y="5322858"/>
              <a:ext cx="47015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sz="2000" b="1">
                  <a:ea typeface="ＭＳ Ｐゴシック" pitchFamily="-106" charset="-128"/>
                </a:rPr>
                <a:t>0</a:t>
              </a:r>
              <a:endParaRPr lang="en-US" sz="2000">
                <a:ea typeface="ＭＳ Ｐゴシック" pitchFamily="-106" charset="-128"/>
              </a:endParaRP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Content Placeholder 2"/>
          <p:cNvSpPr>
            <a:spLocks noGrp="1"/>
          </p:cNvSpPr>
          <p:nvPr>
            <p:ph idx="4294967295"/>
          </p:nvPr>
        </p:nvSpPr>
        <p:spPr>
          <a:xfrm>
            <a:off x="0" y="603250"/>
            <a:ext cx="7191375" cy="2825750"/>
          </a:xfrm>
        </p:spPr>
        <p:txBody>
          <a:bodyPr>
            <a:normAutofit fontScale="77500" lnSpcReduction="20000"/>
          </a:bodyPr>
          <a:lstStyle/>
          <a:p>
            <a:pPr algn="ctr" defTabSz="457200" eaLnBrk="1" hangingPunct="1">
              <a:spcAft>
                <a:spcPts val="1200"/>
              </a:spcAft>
              <a:buFontTx/>
              <a:buNone/>
            </a:pPr>
            <a:r>
              <a:rPr lang="en-US" sz="2800" b="1" smtClean="0">
                <a:solidFill>
                  <a:srgbClr val="0000FF"/>
                </a:solidFill>
              </a:rPr>
              <a:t>Ionic range:  4.0 - 1.8 </a:t>
            </a:r>
          </a:p>
          <a:p>
            <a:pPr lvl="1" algn="ctr" defTabSz="457200" eaLnBrk="1" hangingPunct="1">
              <a:spcAft>
                <a:spcPts val="1200"/>
              </a:spcAft>
              <a:buFontTx/>
              <a:buNone/>
            </a:pPr>
            <a:r>
              <a:rPr lang="en-US" sz="2400" smtClean="0"/>
              <a:t>Cl – Na:  3.0 - 0.9 = </a:t>
            </a:r>
            <a:r>
              <a:rPr lang="en-US" sz="2400" b="1" smtClean="0">
                <a:solidFill>
                  <a:srgbClr val="0000FF"/>
                </a:solidFill>
              </a:rPr>
              <a:t>2.1</a:t>
            </a:r>
            <a:r>
              <a:rPr lang="en-US" sz="2400" b="1" smtClean="0"/>
              <a:t> </a:t>
            </a:r>
            <a:r>
              <a:rPr lang="en-US" sz="2400" smtClean="0"/>
              <a:t>(ionic)</a:t>
            </a:r>
          </a:p>
          <a:p>
            <a:pPr algn="ctr" defTabSz="457200" eaLnBrk="1" hangingPunct="1">
              <a:spcAft>
                <a:spcPts val="1200"/>
              </a:spcAft>
              <a:buFontTx/>
              <a:buNone/>
            </a:pPr>
            <a:r>
              <a:rPr lang="en-US" sz="2800" b="1" smtClean="0">
                <a:solidFill>
                  <a:schemeClr val="accent2"/>
                </a:solidFill>
              </a:rPr>
              <a:t>Polar covalent range:  1.7 - 0.5</a:t>
            </a:r>
          </a:p>
          <a:p>
            <a:pPr lvl="1" algn="ctr" defTabSz="457200" eaLnBrk="1" hangingPunct="1">
              <a:spcAft>
                <a:spcPts val="1200"/>
              </a:spcAft>
              <a:buFontTx/>
              <a:buNone/>
            </a:pPr>
            <a:r>
              <a:rPr lang="en-US" sz="2400" smtClean="0"/>
              <a:t>Cl – Al:  3.0 - 1.5 = </a:t>
            </a:r>
            <a:r>
              <a:rPr lang="en-US" sz="2400" b="1" smtClean="0">
                <a:solidFill>
                  <a:schemeClr val="accent2"/>
                </a:solidFill>
              </a:rPr>
              <a:t>1.5</a:t>
            </a:r>
            <a:r>
              <a:rPr lang="en-US" sz="2400" smtClean="0"/>
              <a:t> (polar covalent)</a:t>
            </a:r>
          </a:p>
          <a:p>
            <a:pPr algn="ctr" defTabSz="457200" eaLnBrk="1" hangingPunct="1">
              <a:spcAft>
                <a:spcPts val="1200"/>
              </a:spcAft>
              <a:buFontTx/>
              <a:buNone/>
            </a:pPr>
            <a:r>
              <a:rPr lang="en-US" sz="2800" b="1" smtClean="0">
                <a:solidFill>
                  <a:srgbClr val="00BD00"/>
                </a:solidFill>
              </a:rPr>
              <a:t>Nonpolar covalent range:  0.4 - 0.0</a:t>
            </a:r>
          </a:p>
          <a:p>
            <a:pPr lvl="1" algn="ctr" defTabSz="457200" eaLnBrk="1" hangingPunct="1">
              <a:spcAft>
                <a:spcPts val="1200"/>
              </a:spcAft>
              <a:buFontTx/>
              <a:buNone/>
            </a:pPr>
            <a:r>
              <a:rPr lang="en-US" sz="2400" smtClean="0"/>
              <a:t>Cl – Br:  3.0 - 2.8 = </a:t>
            </a:r>
            <a:r>
              <a:rPr lang="en-US" sz="2400" b="1" smtClean="0">
                <a:solidFill>
                  <a:srgbClr val="00BD00"/>
                </a:solidFill>
              </a:rPr>
              <a:t>0.2</a:t>
            </a:r>
            <a:r>
              <a:rPr lang="en-US" sz="2400" smtClean="0"/>
              <a:t> (nonpolar covalent)</a:t>
            </a:r>
          </a:p>
          <a:p>
            <a:pPr algn="ctr" defTabSz="457200" eaLnBrk="1" hangingPunct="1"/>
            <a:endParaRPr lang="en-US" sz="2800" smtClean="0"/>
          </a:p>
        </p:txBody>
      </p:sp>
      <p:grpSp>
        <p:nvGrpSpPr>
          <p:cNvPr id="128003" name="Group 3"/>
          <p:cNvGrpSpPr>
            <a:grpSpLocks/>
          </p:cNvGrpSpPr>
          <p:nvPr/>
        </p:nvGrpSpPr>
        <p:grpSpPr bwMode="auto">
          <a:xfrm>
            <a:off x="1060450" y="4541838"/>
            <a:ext cx="3074988" cy="400050"/>
            <a:chOff x="1239838" y="4940209"/>
            <a:chExt cx="3075417" cy="400110"/>
          </a:xfrm>
        </p:grpSpPr>
        <p:cxnSp>
          <p:nvCxnSpPr>
            <p:cNvPr id="5" name="Straight Arrow Connector 4"/>
            <p:cNvCxnSpPr/>
            <p:nvPr/>
          </p:nvCxnSpPr>
          <p:spPr bwMode="auto">
            <a:xfrm>
              <a:off x="2927586" y="5140264"/>
              <a:ext cx="1387669" cy="1587"/>
            </a:xfrm>
            <a:prstGeom prst="straightConnector1">
              <a:avLst/>
            </a:prstGeom>
            <a:ln w="476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/>
            <p:cNvCxnSpPr/>
            <p:nvPr/>
          </p:nvCxnSpPr>
          <p:spPr bwMode="auto">
            <a:xfrm rot="10800000">
              <a:off x="1239838" y="5140264"/>
              <a:ext cx="743054" cy="1587"/>
            </a:xfrm>
            <a:prstGeom prst="straightConnector1">
              <a:avLst/>
            </a:prstGeom>
            <a:ln w="476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8024" name="TextBox 6"/>
            <p:cNvSpPr txBox="1">
              <a:spLocks noChangeArrowheads="1"/>
            </p:cNvSpPr>
            <p:nvPr/>
          </p:nvSpPr>
          <p:spPr bwMode="auto">
            <a:xfrm>
              <a:off x="1982789" y="4940209"/>
              <a:ext cx="103305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sz="2000" b="1">
                  <a:ea typeface="ＭＳ Ｐゴシック" pitchFamily="-106" charset="-128"/>
                </a:rPr>
                <a:t>ionic</a:t>
              </a:r>
              <a:endParaRPr lang="en-US" sz="2000">
                <a:ea typeface="ＭＳ Ｐゴシック" pitchFamily="-106" charset="-128"/>
              </a:endParaRPr>
            </a:p>
          </p:txBody>
        </p:sp>
      </p:grpSp>
      <p:grpSp>
        <p:nvGrpSpPr>
          <p:cNvPr id="128004" name="Group 7"/>
          <p:cNvGrpSpPr>
            <a:grpSpLocks/>
          </p:cNvGrpSpPr>
          <p:nvPr/>
        </p:nvGrpSpPr>
        <p:grpSpPr bwMode="auto">
          <a:xfrm>
            <a:off x="4699000" y="4543425"/>
            <a:ext cx="3376613" cy="400050"/>
            <a:chOff x="4878388" y="4941798"/>
            <a:chExt cx="3376612" cy="400110"/>
          </a:xfrm>
        </p:grpSpPr>
        <p:cxnSp>
          <p:nvCxnSpPr>
            <p:cNvPr id="9" name="Straight Arrow Connector 8"/>
            <p:cNvCxnSpPr/>
            <p:nvPr/>
          </p:nvCxnSpPr>
          <p:spPr bwMode="auto">
            <a:xfrm rot="10800000" flipV="1">
              <a:off x="4878388" y="5141853"/>
              <a:ext cx="1100138" cy="0"/>
            </a:xfrm>
            <a:prstGeom prst="straightConnector1">
              <a:avLst/>
            </a:prstGeom>
            <a:ln w="476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>
              <a:stCxn id="128021" idx="3"/>
            </p:cNvCxnSpPr>
            <p:nvPr/>
          </p:nvCxnSpPr>
          <p:spPr bwMode="auto">
            <a:xfrm flipV="1">
              <a:off x="7262812" y="5141853"/>
              <a:ext cx="992188" cy="0"/>
            </a:xfrm>
            <a:prstGeom prst="straightConnector1">
              <a:avLst/>
            </a:prstGeom>
            <a:ln w="476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8021" name="TextBox 10"/>
            <p:cNvSpPr txBox="1">
              <a:spLocks noChangeArrowheads="1"/>
            </p:cNvSpPr>
            <p:nvPr/>
          </p:nvSpPr>
          <p:spPr bwMode="auto">
            <a:xfrm>
              <a:off x="5978525" y="4941798"/>
              <a:ext cx="128469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sz="2000" b="1">
                  <a:ea typeface="ＭＳ Ｐゴシック" pitchFamily="-106" charset="-128"/>
                </a:rPr>
                <a:t>covalent</a:t>
              </a:r>
              <a:endParaRPr lang="en-US" sz="2000">
                <a:ea typeface="ＭＳ Ｐゴシック" pitchFamily="-106" charset="-128"/>
              </a:endParaRPr>
            </a:p>
          </p:txBody>
        </p:sp>
      </p:grpSp>
      <p:grpSp>
        <p:nvGrpSpPr>
          <p:cNvPr id="128005" name="Group 11"/>
          <p:cNvGrpSpPr>
            <a:grpSpLocks/>
          </p:cNvGrpSpPr>
          <p:nvPr/>
        </p:nvGrpSpPr>
        <p:grpSpPr bwMode="auto">
          <a:xfrm>
            <a:off x="5053013" y="5324475"/>
            <a:ext cx="3103562" cy="400050"/>
            <a:chOff x="5232506" y="5724555"/>
            <a:chExt cx="3102657" cy="400110"/>
          </a:xfrm>
        </p:grpSpPr>
        <p:sp>
          <p:nvSpPr>
            <p:cNvPr id="128017" name="TextBox 12"/>
            <p:cNvSpPr txBox="1">
              <a:spLocks noChangeArrowheads="1"/>
            </p:cNvSpPr>
            <p:nvPr/>
          </p:nvSpPr>
          <p:spPr bwMode="auto">
            <a:xfrm>
              <a:off x="5232506" y="5724555"/>
              <a:ext cx="149203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sz="2000" b="1">
                  <a:solidFill>
                    <a:schemeClr val="accent2"/>
                  </a:solidFill>
                  <a:ea typeface="ＭＳ Ｐゴシック" pitchFamily="-106" charset="-128"/>
                </a:rPr>
                <a:t>polar (P)</a:t>
              </a:r>
              <a:endParaRPr lang="en-US" sz="2000">
                <a:solidFill>
                  <a:schemeClr val="accent2"/>
                </a:solidFill>
                <a:ea typeface="ＭＳ Ｐゴシック" pitchFamily="-106" charset="-128"/>
              </a:endParaRPr>
            </a:p>
          </p:txBody>
        </p:sp>
        <p:sp>
          <p:nvSpPr>
            <p:cNvPr id="128018" name="TextBox 13"/>
            <p:cNvSpPr txBox="1">
              <a:spLocks noChangeArrowheads="1"/>
            </p:cNvSpPr>
            <p:nvPr/>
          </p:nvSpPr>
          <p:spPr bwMode="auto">
            <a:xfrm>
              <a:off x="7566813" y="5724555"/>
              <a:ext cx="76835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sz="2000" b="1">
                  <a:solidFill>
                    <a:srgbClr val="00BD00"/>
                  </a:solidFill>
                  <a:ea typeface="ＭＳ Ｐゴシック" pitchFamily="-106" charset="-128"/>
                </a:rPr>
                <a:t>NP</a:t>
              </a:r>
              <a:endParaRPr lang="en-US" sz="2000">
                <a:solidFill>
                  <a:srgbClr val="00BD00"/>
                </a:solidFill>
                <a:ea typeface="ＭＳ Ｐゴシック" pitchFamily="-106" charset="-128"/>
              </a:endParaRPr>
            </a:p>
          </p:txBody>
        </p:sp>
      </p:grpSp>
      <p:grpSp>
        <p:nvGrpSpPr>
          <p:cNvPr id="128006" name="Group 14"/>
          <p:cNvGrpSpPr>
            <a:grpSpLocks/>
          </p:cNvGrpSpPr>
          <p:nvPr/>
        </p:nvGrpSpPr>
        <p:grpSpPr bwMode="auto">
          <a:xfrm>
            <a:off x="277813" y="4924425"/>
            <a:ext cx="8267700" cy="419100"/>
            <a:chOff x="457200" y="5322858"/>
            <a:chExt cx="8267959" cy="419160"/>
          </a:xfrm>
        </p:grpSpPr>
        <p:cxnSp>
          <p:nvCxnSpPr>
            <p:cNvPr id="16" name="Straight Arrow Connector 15"/>
            <p:cNvCxnSpPr/>
            <p:nvPr/>
          </p:nvCxnSpPr>
          <p:spPr bwMode="auto">
            <a:xfrm>
              <a:off x="1239862" y="5522912"/>
              <a:ext cx="3075084" cy="1588"/>
            </a:xfrm>
            <a:prstGeom prst="straightConnector1">
              <a:avLst/>
            </a:prstGeom>
            <a:ln w="47625" cap="flat" cmpd="sng" algn="ctr">
              <a:solidFill>
                <a:srgbClr val="0000FF"/>
              </a:solidFill>
              <a:prstDash val="solid"/>
              <a:round/>
              <a:headEnd type="arrow" w="med" len="med"/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 bwMode="auto">
            <a:xfrm>
              <a:off x="4878526" y="5522912"/>
              <a:ext cx="2014601" cy="17466"/>
            </a:xfrm>
            <a:prstGeom prst="straightConnector1">
              <a:avLst/>
            </a:prstGeom>
            <a:ln w="47625" cap="flat" cmpd="sng" algn="ctr">
              <a:solidFill>
                <a:schemeClr val="accent2"/>
              </a:solidFill>
              <a:prstDash val="solid"/>
              <a:round/>
              <a:headEnd type="arrow" w="med" len="med"/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 bwMode="auto">
            <a:xfrm>
              <a:off x="7528147" y="5540377"/>
              <a:ext cx="727098" cy="1587"/>
            </a:xfrm>
            <a:prstGeom prst="straightConnector1">
              <a:avLst/>
            </a:prstGeom>
            <a:ln w="47625" cap="flat" cmpd="sng" algn="ctr">
              <a:solidFill>
                <a:srgbClr val="00BD00"/>
              </a:solidFill>
              <a:prstDash val="solid"/>
              <a:round/>
              <a:headEnd type="arrow" w="med" len="med"/>
              <a:tailEnd type="arrow" w="med" len="med"/>
            </a:ln>
            <a:effectLst/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sp>
          <p:nvSpPr>
            <p:cNvPr id="128013" name="TextBox 18"/>
            <p:cNvSpPr txBox="1">
              <a:spLocks noChangeArrowheads="1"/>
            </p:cNvSpPr>
            <p:nvPr/>
          </p:nvSpPr>
          <p:spPr bwMode="auto">
            <a:xfrm>
              <a:off x="6724543" y="5324445"/>
              <a:ext cx="105520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sz="2000" b="1">
                  <a:ea typeface="ＭＳ Ｐゴシック" pitchFamily="-106" charset="-128"/>
                </a:rPr>
                <a:t>0.4</a:t>
              </a:r>
              <a:endParaRPr lang="en-US" sz="2000">
                <a:ea typeface="ＭＳ Ｐゴシック" pitchFamily="-106" charset="-128"/>
              </a:endParaRPr>
            </a:p>
          </p:txBody>
        </p:sp>
        <p:sp>
          <p:nvSpPr>
            <p:cNvPr id="128014" name="TextBox 19"/>
            <p:cNvSpPr txBox="1">
              <a:spLocks noChangeArrowheads="1"/>
            </p:cNvSpPr>
            <p:nvPr/>
          </p:nvSpPr>
          <p:spPr bwMode="auto">
            <a:xfrm>
              <a:off x="4055473" y="5341908"/>
              <a:ext cx="103305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sz="2000" b="1">
                  <a:ea typeface="ＭＳ Ｐゴシック" pitchFamily="-106" charset="-128"/>
                </a:rPr>
                <a:t>1.7</a:t>
              </a:r>
              <a:endParaRPr lang="en-US" sz="2000">
                <a:ea typeface="ＭＳ Ｐゴシック" pitchFamily="-106" charset="-128"/>
              </a:endParaRPr>
            </a:p>
          </p:txBody>
        </p:sp>
        <p:sp>
          <p:nvSpPr>
            <p:cNvPr id="128015" name="TextBox 20"/>
            <p:cNvSpPr txBox="1">
              <a:spLocks noChangeArrowheads="1"/>
            </p:cNvSpPr>
            <p:nvPr/>
          </p:nvSpPr>
          <p:spPr bwMode="auto">
            <a:xfrm>
              <a:off x="457200" y="5341908"/>
              <a:ext cx="103305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sz="2000" b="1">
                  <a:ea typeface="ＭＳ Ｐゴシック" pitchFamily="-106" charset="-128"/>
                </a:rPr>
                <a:t>4.0</a:t>
              </a:r>
              <a:endParaRPr lang="en-US" sz="2000">
                <a:ea typeface="ＭＳ Ｐゴシック" pitchFamily="-106" charset="-128"/>
              </a:endParaRPr>
            </a:p>
          </p:txBody>
        </p:sp>
        <p:sp>
          <p:nvSpPr>
            <p:cNvPr id="128016" name="TextBox 21"/>
            <p:cNvSpPr txBox="1">
              <a:spLocks noChangeArrowheads="1"/>
            </p:cNvSpPr>
            <p:nvPr/>
          </p:nvSpPr>
          <p:spPr bwMode="auto">
            <a:xfrm>
              <a:off x="8255000" y="5322858"/>
              <a:ext cx="47015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sz="2000" b="1">
                  <a:ea typeface="ＭＳ Ｐゴシック" pitchFamily="-106" charset="-128"/>
                </a:rPr>
                <a:t>0</a:t>
              </a:r>
              <a:endParaRPr lang="en-US" sz="2000">
                <a:ea typeface="ＭＳ Ｐゴシック" pitchFamily="-106" charset="-128"/>
              </a:endParaRPr>
            </a:p>
          </p:txBody>
        </p:sp>
      </p:grp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1803400" y="5724525"/>
            <a:ext cx="1282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b="1">
                <a:solidFill>
                  <a:srgbClr val="0000FF"/>
                </a:solidFill>
                <a:ea typeface="ＭＳ Ｐゴシック" pitchFamily="-106" charset="-128"/>
              </a:rPr>
              <a:t>Cl - Na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5157788" y="5724525"/>
            <a:ext cx="1282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b="1">
                <a:solidFill>
                  <a:schemeClr val="accent2"/>
                </a:solidFill>
                <a:ea typeface="ＭＳ Ｐゴシック" pitchFamily="-106" charset="-128"/>
              </a:rPr>
              <a:t>Cl - Al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7083425" y="5724525"/>
            <a:ext cx="1282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b="1">
                <a:solidFill>
                  <a:srgbClr val="00BD00"/>
                </a:solidFill>
                <a:ea typeface="ＭＳ Ｐゴシック" pitchFamily="-106" charset="-128"/>
              </a:rPr>
              <a:t>Cl - Br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/>
      <p:bldP spid="24" grpId="0"/>
      <p:bldP spid="25" grpId="0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1538" name="Picture 2" descr="08_01covale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200400"/>
            <a:ext cx="2074863" cy="183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1539" name="Picture 3" descr="08_01covalenttran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819400"/>
            <a:ext cx="2074863" cy="183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Types of Chemical Bonds</a:t>
            </a:r>
          </a:p>
        </p:txBody>
      </p:sp>
      <p:sp>
        <p:nvSpPr>
          <p:cNvPr id="321541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3886200" y="1540192"/>
            <a:ext cx="4572000" cy="509079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Arial"/>
              <a:buChar char="•"/>
            </a:pPr>
            <a:r>
              <a:rPr lang="en-US" dirty="0" smtClean="0"/>
              <a:t>Three basic types of bonds</a:t>
            </a:r>
          </a:p>
          <a:p>
            <a:pPr lvl="1" eaLnBrk="1" hangingPunct="1">
              <a:lnSpc>
                <a:spcPct val="90000"/>
              </a:lnSpc>
              <a:buFont typeface="Arial"/>
              <a:buChar char="•"/>
            </a:pPr>
            <a:r>
              <a:rPr lang="en-US" dirty="0" smtClean="0"/>
              <a:t>Ionic</a:t>
            </a:r>
          </a:p>
          <a:p>
            <a:pPr lvl="2" eaLnBrk="1" hangingPunct="1">
              <a:lnSpc>
                <a:spcPct val="90000"/>
              </a:lnSpc>
              <a:buFont typeface="Arial"/>
              <a:buChar char="•"/>
            </a:pPr>
            <a:r>
              <a:rPr lang="en-US" dirty="0" smtClean="0"/>
              <a:t>Electrostatic attraction between ions</a:t>
            </a:r>
          </a:p>
          <a:p>
            <a:pPr lvl="1" eaLnBrk="1" hangingPunct="1">
              <a:lnSpc>
                <a:spcPct val="90000"/>
              </a:lnSpc>
              <a:buFont typeface="Arial"/>
              <a:buChar char="•"/>
            </a:pPr>
            <a:r>
              <a:rPr lang="en-US" dirty="0" smtClean="0"/>
              <a:t>Covalent and covalent network</a:t>
            </a:r>
          </a:p>
          <a:p>
            <a:pPr lvl="2" eaLnBrk="1" hangingPunct="1">
              <a:lnSpc>
                <a:spcPct val="90000"/>
              </a:lnSpc>
              <a:buFont typeface="Arial"/>
              <a:buChar char="•"/>
            </a:pPr>
            <a:r>
              <a:rPr lang="en-US" dirty="0" smtClean="0"/>
              <a:t>Shared electrons</a:t>
            </a:r>
          </a:p>
          <a:p>
            <a:pPr lvl="1" eaLnBrk="1" hangingPunct="1">
              <a:lnSpc>
                <a:spcPct val="90000"/>
              </a:lnSpc>
              <a:buFont typeface="Arial"/>
              <a:buChar char="•"/>
            </a:pPr>
            <a:r>
              <a:rPr lang="en-US" dirty="0" smtClean="0"/>
              <a:t>Metallic</a:t>
            </a:r>
          </a:p>
          <a:p>
            <a:pPr lvl="2" eaLnBrk="1" hangingPunct="1">
              <a:lnSpc>
                <a:spcPct val="90000"/>
              </a:lnSpc>
              <a:buFont typeface="Arial"/>
              <a:buChar char="•"/>
            </a:pPr>
            <a:r>
              <a:rPr lang="en-US" dirty="0" smtClean="0"/>
              <a:t>Metal atoms bonded to several other metal atoms</a:t>
            </a:r>
          </a:p>
        </p:txBody>
      </p:sp>
      <p:pic>
        <p:nvPicPr>
          <p:cNvPr id="321542" name="Picture 6" descr="08_01covalen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98613"/>
            <a:ext cx="1938338" cy="183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1543" name="Picture 7" descr="08_01ionictran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447800"/>
            <a:ext cx="1938338" cy="183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1544" name="Picture 8" descr="08_01metallic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572000"/>
            <a:ext cx="1938338" cy="183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215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21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215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215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3215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1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21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21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215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215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000"/>
                                        <p:tgtEl>
                                          <p:spTgt spid="3215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1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21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321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3215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1541" grpId="0" build="p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 defTabSz="457200" eaLnBrk="1" hangingPunct="1"/>
            <a:r>
              <a:rPr lang="en-US" b="1" smtClean="0">
                <a:solidFill>
                  <a:srgbClr val="0000FF"/>
                </a:solidFill>
              </a:rPr>
              <a:t>ionic bonds </a:t>
            </a:r>
            <a:r>
              <a:rPr lang="en-US" b="1" smtClean="0"/>
              <a:t>- </a:t>
            </a:r>
            <a:r>
              <a:rPr lang="en-US" smtClean="0"/>
              <a:t>the less electronegative atom donates 1 or more e</a:t>
            </a:r>
            <a:r>
              <a:rPr lang="en-US" baseline="30000" smtClean="0"/>
              <a:t>-</a:t>
            </a:r>
            <a:r>
              <a:rPr lang="en-US" smtClean="0"/>
              <a:t>’s to the more electronegative atom</a:t>
            </a:r>
          </a:p>
          <a:p>
            <a:pPr defTabSz="457200" eaLnBrk="1" hangingPunct="1"/>
            <a:r>
              <a:rPr lang="en-US" b="1" smtClean="0"/>
              <a:t>covalent bonds - </a:t>
            </a:r>
            <a:r>
              <a:rPr lang="en-US" smtClean="0"/>
              <a:t>e</a:t>
            </a:r>
            <a:r>
              <a:rPr lang="en-US" baseline="30000" smtClean="0"/>
              <a:t>-</a:t>
            </a:r>
            <a:r>
              <a:rPr lang="en-US" smtClean="0"/>
              <a:t>’s from both atoms are </a:t>
            </a:r>
            <a:r>
              <a:rPr lang="en-US" i="1" smtClean="0"/>
              <a:t>shared</a:t>
            </a:r>
          </a:p>
          <a:p>
            <a:pPr lvl="1" defTabSz="457200" eaLnBrk="1" hangingPunct="1">
              <a:buFont typeface="Courier New" pitchFamily="49" charset="0"/>
              <a:buChar char="o"/>
            </a:pPr>
            <a:r>
              <a:rPr lang="en-US" b="1" smtClean="0">
                <a:solidFill>
                  <a:srgbClr val="C0504D"/>
                </a:solidFill>
              </a:rPr>
              <a:t>Polar covalent bonds </a:t>
            </a:r>
            <a:r>
              <a:rPr lang="en-US" b="1" smtClean="0"/>
              <a:t>- </a:t>
            </a:r>
            <a:r>
              <a:rPr lang="en-US" smtClean="0"/>
              <a:t>e</a:t>
            </a:r>
            <a:r>
              <a:rPr lang="en-US" baseline="30000" smtClean="0"/>
              <a:t>-</a:t>
            </a:r>
            <a:r>
              <a:rPr lang="en-US" smtClean="0"/>
              <a:t>’s are shared, but are not shared equally between two atoms</a:t>
            </a:r>
          </a:p>
          <a:p>
            <a:pPr lvl="1" defTabSz="457200" eaLnBrk="1" hangingPunct="1">
              <a:buFont typeface="Courier New" pitchFamily="49" charset="0"/>
              <a:buChar char="o"/>
            </a:pPr>
            <a:r>
              <a:rPr lang="en-US" b="1" smtClean="0">
                <a:solidFill>
                  <a:srgbClr val="00BD00"/>
                </a:solidFill>
              </a:rPr>
              <a:t>nonpolar covalent bonds</a:t>
            </a:r>
            <a:r>
              <a:rPr lang="en-US" b="1" smtClean="0"/>
              <a:t>- </a:t>
            </a:r>
            <a:r>
              <a:rPr lang="en-US" smtClean="0"/>
              <a:t>e</a:t>
            </a:r>
            <a:r>
              <a:rPr lang="en-US" baseline="30000" smtClean="0"/>
              <a:t>-</a:t>
            </a:r>
            <a:r>
              <a:rPr lang="en-US" smtClean="0"/>
              <a:t>’s are shared equally between two atoms</a:t>
            </a:r>
          </a:p>
        </p:txBody>
      </p:sp>
      <p:sp>
        <p:nvSpPr>
          <p:cNvPr id="129027" name="Title 1"/>
          <p:cNvSpPr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400">
                <a:solidFill>
                  <a:schemeClr val="tx2"/>
                </a:solidFill>
              </a:rPr>
              <a:t>Ionic, polar covalent or </a:t>
            </a:r>
            <a:br>
              <a:rPr lang="en-US" sz="4400">
                <a:solidFill>
                  <a:schemeClr val="tx2"/>
                </a:solidFill>
              </a:rPr>
            </a:br>
            <a:r>
              <a:rPr lang="en-US" sz="4400">
                <a:solidFill>
                  <a:schemeClr val="tx2"/>
                </a:solidFill>
              </a:rPr>
              <a:t>nonpolar covalent?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smtClean="0"/>
              <a:t>Polar vs. Non-polar:</a:t>
            </a:r>
            <a:br>
              <a:rPr lang="en-US" sz="4000" smtClean="0"/>
            </a:br>
            <a:r>
              <a:rPr lang="en-US" sz="4000" smtClean="0"/>
              <a:t>a matter of symmetry</a:t>
            </a:r>
          </a:p>
        </p:txBody>
      </p:sp>
      <p:pic>
        <p:nvPicPr>
          <p:cNvPr id="130051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0" y="1839913"/>
            <a:ext cx="3848100" cy="255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0052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00" y="4716463"/>
            <a:ext cx="4960938" cy="198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Determining Molecule Polarity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827588"/>
          </a:xfrm>
        </p:spPr>
        <p:txBody>
          <a:bodyPr/>
          <a:lstStyle/>
          <a:p>
            <a:pPr marL="514350" indent="-514350" defTabSz="457200" eaLnBrk="1" hangingPunct="1">
              <a:lnSpc>
                <a:spcPct val="80000"/>
              </a:lnSpc>
              <a:buFont typeface="Calibri" pitchFamily="34" charset="0"/>
              <a:buAutoNum type="arabicPeriod"/>
            </a:pPr>
            <a:r>
              <a:rPr lang="en-US" sz="2700" smtClean="0"/>
              <a:t>Draw </a:t>
            </a:r>
            <a:r>
              <a:rPr lang="en-US" sz="2700" b="1" smtClean="0"/>
              <a:t>electron dot diagram </a:t>
            </a:r>
            <a:r>
              <a:rPr lang="en-US" sz="2700" smtClean="0"/>
              <a:t>(Lewis structure) of the molecule, let lines represent bonds</a:t>
            </a:r>
          </a:p>
          <a:p>
            <a:pPr marL="514350" indent="-514350" defTabSz="457200" eaLnBrk="1" hangingPunct="1">
              <a:lnSpc>
                <a:spcPct val="80000"/>
              </a:lnSpc>
              <a:buFont typeface="Calibri" pitchFamily="34" charset="0"/>
              <a:buAutoNum type="arabicPeriod"/>
            </a:pPr>
            <a:r>
              <a:rPr lang="en-US" sz="2700" smtClean="0"/>
              <a:t>Compare the </a:t>
            </a:r>
            <a:r>
              <a:rPr lang="en-US" sz="2700" b="1" smtClean="0"/>
              <a:t>electronegativities </a:t>
            </a:r>
            <a:r>
              <a:rPr lang="en-US" sz="2700" smtClean="0"/>
              <a:t>of </a:t>
            </a:r>
            <a:r>
              <a:rPr lang="en-US" sz="2700" b="1" i="1" smtClean="0"/>
              <a:t>each </a:t>
            </a:r>
            <a:r>
              <a:rPr lang="en-US" sz="2700" smtClean="0"/>
              <a:t>of the bonded atom pairs</a:t>
            </a:r>
          </a:p>
          <a:p>
            <a:pPr marL="514350" indent="-514350" defTabSz="457200" eaLnBrk="1" hangingPunct="1">
              <a:lnSpc>
                <a:spcPct val="80000"/>
              </a:lnSpc>
              <a:buFont typeface="Calibri" pitchFamily="34" charset="0"/>
              <a:buAutoNum type="arabicPeriod"/>
            </a:pPr>
            <a:r>
              <a:rPr lang="en-US" sz="2700" smtClean="0"/>
              <a:t>Determine whether </a:t>
            </a:r>
            <a:r>
              <a:rPr lang="en-US" sz="2700" b="1" i="1" smtClean="0"/>
              <a:t>each</a:t>
            </a:r>
            <a:r>
              <a:rPr lang="en-US" sz="2700" b="1" smtClean="0"/>
              <a:t> bond is </a:t>
            </a:r>
            <a:r>
              <a:rPr lang="en-US" sz="2700" b="1" smtClean="0">
                <a:solidFill>
                  <a:srgbClr val="C0504D"/>
                </a:solidFill>
              </a:rPr>
              <a:t>polar (P) </a:t>
            </a:r>
            <a:r>
              <a:rPr lang="en-US" sz="2700" b="1" smtClean="0"/>
              <a:t>or </a:t>
            </a:r>
            <a:r>
              <a:rPr lang="en-US" sz="2700" b="1" smtClean="0">
                <a:solidFill>
                  <a:srgbClr val="00BD00"/>
                </a:solidFill>
              </a:rPr>
              <a:t>nonpolar (NP)</a:t>
            </a:r>
            <a:endParaRPr lang="en-US" sz="2700" b="1" smtClean="0"/>
          </a:p>
          <a:p>
            <a:pPr marL="514350" indent="-514350" defTabSz="457200" eaLnBrk="1" hangingPunct="1">
              <a:lnSpc>
                <a:spcPct val="80000"/>
              </a:lnSpc>
              <a:buFont typeface="Calibri" pitchFamily="34" charset="0"/>
              <a:buAutoNum type="arabicPeriod"/>
            </a:pPr>
            <a:r>
              <a:rPr lang="en-US" sz="2700" smtClean="0"/>
              <a:t>Draw an arrow parallel to </a:t>
            </a:r>
            <a:r>
              <a:rPr lang="en-US" sz="2700" b="1" i="1" smtClean="0"/>
              <a:t>each </a:t>
            </a:r>
            <a:r>
              <a:rPr lang="en-US" sz="2700" smtClean="0"/>
              <a:t>bond directed towards the more electronegative atom</a:t>
            </a:r>
          </a:p>
          <a:p>
            <a:pPr marL="514350" indent="-514350" defTabSz="457200" eaLnBrk="1" hangingPunct="1">
              <a:lnSpc>
                <a:spcPct val="80000"/>
              </a:lnSpc>
              <a:buFont typeface="Calibri" pitchFamily="34" charset="0"/>
              <a:buAutoNum type="arabicPeriod"/>
            </a:pPr>
            <a:r>
              <a:rPr lang="en-US" sz="2700" smtClean="0"/>
              <a:t>Is the molecule </a:t>
            </a:r>
            <a:r>
              <a:rPr lang="en-US" sz="2700" b="1" smtClean="0"/>
              <a:t>symmetrical</a:t>
            </a:r>
            <a:r>
              <a:rPr lang="en-US" sz="2700" smtClean="0"/>
              <a:t>?  (If you cut it through the xy, xz and yz planes, would it split into mirror images that are identical?)  </a:t>
            </a:r>
          </a:p>
          <a:p>
            <a:pPr marL="914400" lvl="1" indent="-514350" defTabSz="457200" eaLnBrk="1" hangingPunct="1">
              <a:lnSpc>
                <a:spcPct val="80000"/>
              </a:lnSpc>
              <a:buFont typeface="Arial" charset="0"/>
              <a:buChar char="•"/>
            </a:pPr>
            <a:r>
              <a:rPr lang="en-US" sz="2400" b="1" smtClean="0">
                <a:solidFill>
                  <a:srgbClr val="00BD00"/>
                </a:solidFill>
              </a:rPr>
              <a:t>Yes - molecule is NP</a:t>
            </a:r>
            <a:r>
              <a:rPr lang="en-US" sz="2400" b="1" smtClean="0"/>
              <a:t>  </a:t>
            </a:r>
          </a:p>
          <a:p>
            <a:pPr marL="914400" lvl="1" indent="-514350" defTabSz="457200" eaLnBrk="1" hangingPunct="1">
              <a:lnSpc>
                <a:spcPct val="80000"/>
              </a:lnSpc>
              <a:buFont typeface="Arial" charset="0"/>
              <a:buChar char="•"/>
            </a:pPr>
            <a:r>
              <a:rPr lang="en-US" sz="2400" b="1" smtClean="0">
                <a:solidFill>
                  <a:schemeClr val="accent2"/>
                </a:solidFill>
              </a:rPr>
              <a:t>No - molecule is P</a:t>
            </a:r>
          </a:p>
          <a:p>
            <a:pPr marL="514350" indent="-514350" defTabSz="457200" eaLnBrk="1" hangingPunct="1">
              <a:lnSpc>
                <a:spcPct val="80000"/>
              </a:lnSpc>
              <a:buFontTx/>
              <a:buNone/>
            </a:pPr>
            <a:endParaRPr lang="en-US" sz="270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30480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Comparing Bond Types </a:t>
            </a:r>
          </a:p>
        </p:txBody>
      </p:sp>
      <p:graphicFrame>
        <p:nvGraphicFramePr>
          <p:cNvPr id="303187" name="Group 83"/>
          <p:cNvGraphicFramePr>
            <a:graphicFrameLocks noGrp="1"/>
          </p:cNvGraphicFramePr>
          <p:nvPr>
            <p:ph type="tbl" idx="1"/>
          </p:nvPr>
        </p:nvGraphicFramePr>
        <p:xfrm>
          <a:off x="457200" y="542925"/>
          <a:ext cx="8229600" cy="6315076"/>
        </p:xfrm>
        <a:graphic>
          <a:graphicData uri="http://schemas.openxmlformats.org/drawingml/2006/table">
            <a:tbl>
              <a:tblPr/>
              <a:tblGrid>
                <a:gridCol w="1646238"/>
                <a:gridCol w="1646237"/>
                <a:gridCol w="1644650"/>
                <a:gridCol w="1646238"/>
                <a:gridCol w="1646237"/>
              </a:tblGrid>
              <a:tr h="741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Properties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Ionic: salts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Metallic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Covalent: molecules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Covalent network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1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Description of bond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29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General appearance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1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Malleable vs. brittle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1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Conduct electricity?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652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Under what circumstances?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78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m.p., b.p.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636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State of matter at room temp?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i="1" u="sng" smtClean="0"/>
              <a:t>Comparing ALL bond types:</a:t>
            </a:r>
          </a:p>
        </p:txBody>
      </p:sp>
      <p:sp>
        <p:nvSpPr>
          <p:cNvPr id="151555" name="Rectangle 3"/>
          <p:cNvSpPr>
            <a:spLocks noGrp="1" noChangeArrowheads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Which is </a:t>
            </a:r>
            <a:r>
              <a:rPr lang="en-US" b="1" smtClean="0"/>
              <a:t>stronger</a:t>
            </a:r>
            <a:r>
              <a:rPr lang="en-US" smtClean="0"/>
              <a:t>?</a:t>
            </a:r>
            <a:endParaRPr lang="en-US" b="1" smtClean="0"/>
          </a:p>
          <a:p>
            <a:pPr eaLnBrk="1" hangingPunct="1">
              <a:buFontTx/>
              <a:buNone/>
            </a:pPr>
            <a:r>
              <a:rPr lang="en-US" sz="1600" b="1" smtClean="0"/>
              <a:t>covalent network &gt; metallic</a:t>
            </a:r>
            <a:r>
              <a:rPr lang="en-US" sz="1600" smtClean="0"/>
              <a:t> &gt;  </a:t>
            </a:r>
            <a:r>
              <a:rPr lang="en-US" sz="1600" b="1" smtClean="0"/>
              <a:t>ionic</a:t>
            </a:r>
            <a:r>
              <a:rPr lang="en-US" sz="1600" smtClean="0"/>
              <a:t> &gt; </a:t>
            </a:r>
            <a:r>
              <a:rPr lang="en-US" sz="1600" b="1" smtClean="0"/>
              <a:t>covalent</a:t>
            </a:r>
            <a:r>
              <a:rPr lang="en-US" sz="1600" smtClean="0"/>
              <a:t> (molecules) &gt; </a:t>
            </a:r>
            <a:r>
              <a:rPr lang="en-US" sz="1600" b="1" smtClean="0"/>
              <a:t>H bond</a:t>
            </a:r>
            <a:r>
              <a:rPr lang="en-US" sz="1600" smtClean="0"/>
              <a:t> &gt; </a:t>
            </a:r>
            <a:r>
              <a:rPr lang="en-US" sz="1600" b="1" smtClean="0"/>
              <a:t>dipole</a:t>
            </a:r>
            <a:r>
              <a:rPr lang="en-US" sz="1600" smtClean="0"/>
              <a:t> &gt; </a:t>
            </a:r>
            <a:r>
              <a:rPr lang="en-US" sz="1600" b="1" smtClean="0"/>
              <a:t>dispersion</a:t>
            </a:r>
            <a:endParaRPr lang="en-US" sz="1600" smtClean="0"/>
          </a:p>
          <a:p>
            <a:pPr eaLnBrk="1" hangingPunct="1">
              <a:buFontTx/>
              <a:buNone/>
            </a:pPr>
            <a:endParaRPr lang="en-US" smtClean="0"/>
          </a:p>
          <a:p>
            <a:pPr eaLnBrk="1" hangingPunct="1">
              <a:buFontTx/>
              <a:buNone/>
            </a:pPr>
            <a:r>
              <a:rPr lang="en-US" smtClean="0"/>
              <a:t>e.g. Compare melting points:</a:t>
            </a:r>
            <a:endParaRPr lang="es-ES" b="1" smtClean="0"/>
          </a:p>
          <a:p>
            <a:pPr eaLnBrk="1" hangingPunct="1">
              <a:buFontTx/>
              <a:buNone/>
            </a:pPr>
            <a:r>
              <a:rPr lang="es-ES" sz="2000" b="1" smtClean="0"/>
              <a:t>SiO</a:t>
            </a:r>
            <a:r>
              <a:rPr lang="es-ES" sz="2000" b="1" baseline="-25000" smtClean="0"/>
              <a:t>2</a:t>
            </a:r>
            <a:r>
              <a:rPr lang="es-ES" sz="2000" b="1" smtClean="0"/>
              <a:t>  &gt;  Fe</a:t>
            </a:r>
            <a:r>
              <a:rPr lang="es-ES" sz="2000" smtClean="0"/>
              <a:t>   &gt; </a:t>
            </a:r>
            <a:r>
              <a:rPr lang="es-ES" sz="2000" b="1" smtClean="0"/>
              <a:t>NaCl</a:t>
            </a:r>
            <a:r>
              <a:rPr lang="es-ES" sz="2000" smtClean="0"/>
              <a:t> &gt; </a:t>
            </a:r>
            <a:r>
              <a:rPr lang="es-ES" sz="2000" b="1" smtClean="0"/>
              <a:t>C</a:t>
            </a:r>
            <a:r>
              <a:rPr lang="es-ES" sz="2000" b="1" baseline="-25000" smtClean="0"/>
              <a:t>12</a:t>
            </a:r>
            <a:r>
              <a:rPr lang="es-ES" sz="2000" b="1" smtClean="0"/>
              <a:t>H</a:t>
            </a:r>
            <a:r>
              <a:rPr lang="es-ES" sz="2000" b="1" baseline="-25000" smtClean="0"/>
              <a:t>22</a:t>
            </a:r>
            <a:r>
              <a:rPr lang="es-ES" sz="2000" b="1" smtClean="0"/>
              <a:t>O</a:t>
            </a:r>
            <a:r>
              <a:rPr lang="es-ES" sz="2000" b="1" baseline="-25000" smtClean="0"/>
              <a:t>11</a:t>
            </a:r>
            <a:r>
              <a:rPr lang="es-ES" sz="2000" smtClean="0"/>
              <a:t> &gt; </a:t>
            </a:r>
            <a:r>
              <a:rPr lang="es-ES" sz="2000" b="1" smtClean="0"/>
              <a:t>H</a:t>
            </a:r>
            <a:r>
              <a:rPr lang="es-ES" sz="2000" b="1" baseline="-25000" smtClean="0"/>
              <a:t>2</a:t>
            </a:r>
            <a:r>
              <a:rPr lang="es-ES" sz="2000" b="1" smtClean="0"/>
              <a:t>O </a:t>
            </a:r>
            <a:r>
              <a:rPr lang="es-ES" sz="2000" smtClean="0"/>
              <a:t>&gt;</a:t>
            </a:r>
            <a:r>
              <a:rPr lang="es-ES" sz="2000" b="1" smtClean="0"/>
              <a:t>              HCl             </a:t>
            </a:r>
            <a:r>
              <a:rPr lang="es-ES" sz="2000" smtClean="0"/>
              <a:t>&gt;</a:t>
            </a:r>
            <a:r>
              <a:rPr lang="es-ES" sz="2000" b="1" smtClean="0"/>
              <a:t>        H</a:t>
            </a:r>
            <a:r>
              <a:rPr lang="es-ES" sz="2000" b="1" baseline="-25000" smtClean="0"/>
              <a:t>2</a:t>
            </a:r>
          </a:p>
          <a:p>
            <a:pPr eaLnBrk="1" hangingPunct="1">
              <a:buFontTx/>
              <a:buNone/>
            </a:pPr>
            <a:r>
              <a:rPr lang="es-ES" sz="2000" b="1" smtClean="0"/>
              <a:t>sand &gt; </a:t>
            </a:r>
            <a:r>
              <a:rPr lang="en-US" sz="2000" b="1" smtClean="0"/>
              <a:t>iron </a:t>
            </a:r>
            <a:r>
              <a:rPr lang="en-US" sz="2000" smtClean="0"/>
              <a:t>&gt;  </a:t>
            </a:r>
            <a:r>
              <a:rPr lang="en-US" sz="2000" b="1" smtClean="0"/>
              <a:t>salt</a:t>
            </a:r>
            <a:r>
              <a:rPr lang="en-US" sz="2000" smtClean="0"/>
              <a:t>  &gt;    </a:t>
            </a:r>
            <a:r>
              <a:rPr lang="en-US" sz="2000" b="1" smtClean="0"/>
              <a:t>sugar</a:t>
            </a:r>
            <a:r>
              <a:rPr lang="en-US" sz="2000" smtClean="0"/>
              <a:t>    &gt; </a:t>
            </a:r>
            <a:r>
              <a:rPr lang="en-US" sz="2000" b="1" smtClean="0"/>
              <a:t>ice   </a:t>
            </a:r>
            <a:r>
              <a:rPr lang="en-US" sz="2000" smtClean="0"/>
              <a:t>&gt;</a:t>
            </a:r>
            <a:r>
              <a:rPr lang="en-US" sz="2000" b="1" smtClean="0"/>
              <a:t> hydrogen chloride &gt; hydrogen gas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Types of Chemical Bonds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/>
              <a:buChar char="•"/>
            </a:pPr>
            <a:r>
              <a:rPr lang="en-US" dirty="0" smtClean="0"/>
              <a:t>Type of bond </a:t>
            </a:r>
            <a:r>
              <a:rPr lang="en-US" dirty="0" smtClean="0">
                <a:sym typeface="Wingdings" pitchFamily="2" charset="2"/>
              </a:rPr>
              <a:t> properties of compound</a:t>
            </a:r>
          </a:p>
          <a:p>
            <a:pPr eaLnBrk="1" hangingPunct="1">
              <a:buFont typeface="Arial"/>
              <a:buChar char="•"/>
            </a:pPr>
            <a:endParaRPr lang="en-US" dirty="0" smtClean="0">
              <a:sym typeface="Wingdings" pitchFamily="2" charset="2"/>
            </a:endParaRPr>
          </a:p>
          <a:p>
            <a:pPr eaLnBrk="1" hangingPunct="1">
              <a:buFont typeface="Arial"/>
              <a:buChar char="•"/>
            </a:pPr>
            <a:r>
              <a:rPr lang="en-US" dirty="0" smtClean="0">
                <a:sym typeface="Wingdings" pitchFamily="2" charset="2"/>
              </a:rPr>
              <a:t>We will begin with ionic bonding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Ionic Compounds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600200"/>
            <a:ext cx="7696200" cy="49530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Font typeface="Arial"/>
              <a:buChar char="•"/>
            </a:pPr>
            <a:r>
              <a:rPr lang="en-US" dirty="0" smtClean="0"/>
              <a:t>also called salts</a:t>
            </a:r>
          </a:p>
          <a:p>
            <a:pPr eaLnBrk="1" hangingPunct="1">
              <a:lnSpc>
                <a:spcPct val="90000"/>
              </a:lnSpc>
              <a:buFont typeface="Arial"/>
              <a:buChar char="•"/>
            </a:pPr>
            <a:r>
              <a:rPr lang="en-US" dirty="0" smtClean="0"/>
              <a:t>held together by attraction between (+) and (-) charges in a lattice </a:t>
            </a:r>
          </a:p>
          <a:p>
            <a:pPr eaLnBrk="1" hangingPunct="1">
              <a:lnSpc>
                <a:spcPct val="90000"/>
              </a:lnSpc>
              <a:buFont typeface="Arial"/>
              <a:buChar char="•"/>
            </a:pPr>
            <a:r>
              <a:rPr lang="en-US" dirty="0"/>
              <a:t>	</a:t>
            </a:r>
            <a:r>
              <a:rPr lang="en-US" b="1" dirty="0" smtClean="0"/>
              <a:t>(electrostatic attraction)</a:t>
            </a:r>
          </a:p>
          <a:p>
            <a:pPr eaLnBrk="1" hangingPunct="1">
              <a:lnSpc>
                <a:spcPct val="90000"/>
              </a:lnSpc>
              <a:buFont typeface="Arial"/>
              <a:buChar char="•"/>
            </a:pPr>
            <a:r>
              <a:rPr lang="en-US" dirty="0" smtClean="0"/>
              <a:t>these charged particles are formed by donating (and receiving) electrons</a:t>
            </a:r>
          </a:p>
          <a:p>
            <a:pPr eaLnBrk="1" hangingPunct="1">
              <a:lnSpc>
                <a:spcPct val="90000"/>
              </a:lnSpc>
              <a:buFont typeface="Arial"/>
              <a:buChar char="•"/>
            </a:pPr>
            <a:r>
              <a:rPr lang="en-US" dirty="0" smtClean="0"/>
              <a:t>have neutral charge overall:  the number of + charges = number of – charges</a:t>
            </a:r>
          </a:p>
          <a:p>
            <a:pPr eaLnBrk="1" hangingPunct="1">
              <a:lnSpc>
                <a:spcPct val="90000"/>
              </a:lnSpc>
              <a:buFont typeface="Arial"/>
              <a:buChar char="•"/>
            </a:pPr>
            <a:r>
              <a:rPr lang="en-US" dirty="0" smtClean="0"/>
              <a:t>strength of the bond is amplified through the crystal structure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7252</TotalTime>
  <Words>2420</Words>
  <Application>Microsoft Macintosh PowerPoint</Application>
  <PresentationFormat>On-screen Show (4:3)</PresentationFormat>
  <Paragraphs>565</Paragraphs>
  <Slides>74</Slides>
  <Notes>71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Links</vt:lpstr>
      </vt:variant>
      <vt:variant>
        <vt:i4>2</vt:i4>
      </vt:variant>
      <vt:variant>
        <vt:lpstr>Slide Titles</vt:lpstr>
      </vt:variant>
      <vt:variant>
        <vt:i4>74</vt:i4>
      </vt:variant>
    </vt:vector>
  </HeadingPairs>
  <TitlesOfParts>
    <vt:vector size="77" baseType="lpstr">
      <vt:lpstr>Black</vt:lpstr>
      <vt:lpstr>???</vt:lpstr>
      <vt:lpstr>???</vt:lpstr>
      <vt:lpstr>Chemical Bonds</vt:lpstr>
      <vt:lpstr>Bonding and Naming</vt:lpstr>
      <vt:lpstr>Basics</vt:lpstr>
      <vt:lpstr>Octet Rule</vt:lpstr>
      <vt:lpstr>Electron Dot Diagrams</vt:lpstr>
      <vt:lpstr>Application of Octet Rule to Ionic Compounds</vt:lpstr>
      <vt:lpstr>Types of Chemical Bonds</vt:lpstr>
      <vt:lpstr>Types of Chemical Bonds</vt:lpstr>
      <vt:lpstr>Ionic Compounds</vt:lpstr>
      <vt:lpstr>Ionic Compounds</vt:lpstr>
      <vt:lpstr>Ionic Compounds</vt:lpstr>
      <vt:lpstr>Making NaCl</vt:lpstr>
      <vt:lpstr>Making NaCl</vt:lpstr>
      <vt:lpstr>Lattice Energy</vt:lpstr>
      <vt:lpstr>Characteristics</vt:lpstr>
      <vt:lpstr>Dissolving NaCl in Water</vt:lpstr>
      <vt:lpstr>Naming Chemical Compounds </vt:lpstr>
      <vt:lpstr>Terms for describing how atoms bond</vt:lpstr>
      <vt:lpstr>Terms for describing how atoms bond</vt:lpstr>
      <vt:lpstr>Naming Ions</vt:lpstr>
      <vt:lpstr>Naming Cations</vt:lpstr>
      <vt:lpstr>Naming Cations</vt:lpstr>
      <vt:lpstr>How Do We Know Charges?</vt:lpstr>
      <vt:lpstr>Naming Anions</vt:lpstr>
      <vt:lpstr>Naming Polyatmic Anions</vt:lpstr>
      <vt:lpstr>Naming Polyatmic Anions</vt:lpstr>
      <vt:lpstr>Naming Binary Ionic Compounds</vt:lpstr>
      <vt:lpstr>Naming Binary Ionic Compounds</vt:lpstr>
      <vt:lpstr>Practice</vt:lpstr>
      <vt:lpstr>Ionic Compounds Containing Polyatomic Ions</vt:lpstr>
      <vt:lpstr>Polyatomic Ion Formulae</vt:lpstr>
      <vt:lpstr>Polyatomic Ion Formulae</vt:lpstr>
      <vt:lpstr>Polyatomic Ion Formulae</vt:lpstr>
      <vt:lpstr>Oxidation #’s</vt:lpstr>
      <vt:lpstr>Metallic Bonds</vt:lpstr>
      <vt:lpstr>Characteristics of Metals</vt:lpstr>
      <vt:lpstr>Characteristics of Metals</vt:lpstr>
      <vt:lpstr>Alloys</vt:lpstr>
      <vt:lpstr>Alloys</vt:lpstr>
      <vt:lpstr>Review</vt:lpstr>
      <vt:lpstr>Covalent Bonding</vt:lpstr>
      <vt:lpstr>Diatomic Elements</vt:lpstr>
      <vt:lpstr>Diatomic Molecules</vt:lpstr>
      <vt:lpstr>Covalent Bonding</vt:lpstr>
      <vt:lpstr>Covalent Network Solids</vt:lpstr>
      <vt:lpstr>Compare structures of networks/lattices:</vt:lpstr>
      <vt:lpstr>Chemical Bonds</vt:lpstr>
      <vt:lpstr>Formation of a Covalent Bond</vt:lpstr>
      <vt:lpstr>Formation of a Covalent Bond</vt:lpstr>
      <vt:lpstr>Energy Considerations</vt:lpstr>
      <vt:lpstr>Relationship between bond length and bond energy in molecules </vt:lpstr>
      <vt:lpstr>Naming Molecular Compounds</vt:lpstr>
      <vt:lpstr>Naming Molecular Compounds</vt:lpstr>
      <vt:lpstr>Oxidation Numbers  (p. 2 of Honors Supplement)</vt:lpstr>
      <vt:lpstr>Oxidation Numbers</vt:lpstr>
      <vt:lpstr>Oxidation Numbers</vt:lpstr>
      <vt:lpstr>Oxidation Numbers</vt:lpstr>
      <vt:lpstr>Use these rules to assign oxidation numbers to each element in each of the given formulas</vt:lpstr>
      <vt:lpstr>Compounds That Become Acids When Dissolved in Water</vt:lpstr>
      <vt:lpstr>Compounds That Become Acids When Dissolved in Water</vt:lpstr>
      <vt:lpstr>Compounds That Become Acids When Dissolved in Water</vt:lpstr>
      <vt:lpstr>Compounds That Become Acids When Dissolved in Water</vt:lpstr>
      <vt:lpstr>Compounds That Become Acids When Dissolved in Water</vt:lpstr>
      <vt:lpstr>Compounds That Become Acids When Dissolved in Water</vt:lpstr>
      <vt:lpstr>Molecules and Lewis Structures</vt:lpstr>
      <vt:lpstr>Making Lewis Structures</vt:lpstr>
      <vt:lpstr>Making Lewis Structures</vt:lpstr>
      <vt:lpstr>Ionic, polar covalent or  nonpolar covalent?</vt:lpstr>
      <vt:lpstr>PowerPoint Presentation</vt:lpstr>
      <vt:lpstr>PowerPoint Presentation</vt:lpstr>
      <vt:lpstr>Polar vs. Non-polar: a matter of symmetry</vt:lpstr>
      <vt:lpstr>Determining Molecule Polarity</vt:lpstr>
      <vt:lpstr>Comparing Bond Types </vt:lpstr>
      <vt:lpstr>Comparing ALL bond types:</vt:lpstr>
    </vt:vector>
  </TitlesOfParts>
  <Company>TUHSD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Bonding and Naming</dc:title>
  <dc:creator>Tamalpais High School</dc:creator>
  <cp:lastModifiedBy>Angela C. Keel, MAEd</cp:lastModifiedBy>
  <cp:revision>103</cp:revision>
  <dcterms:created xsi:type="dcterms:W3CDTF">2008-03-06T18:54:23Z</dcterms:created>
  <dcterms:modified xsi:type="dcterms:W3CDTF">2016-11-18T15:56:20Z</dcterms:modified>
</cp:coreProperties>
</file>